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5" r:id="rId3"/>
  </p:sldMasterIdLst>
  <p:notesMasterIdLst>
    <p:notesMasterId r:id="rId29"/>
  </p:notesMasterIdLst>
  <p:sldIdLst>
    <p:sldId id="293" r:id="rId4"/>
    <p:sldId id="291" r:id="rId5"/>
    <p:sldId id="292" r:id="rId6"/>
    <p:sldId id="298" r:id="rId7"/>
    <p:sldId id="299" r:id="rId8"/>
    <p:sldId id="301" r:id="rId9"/>
    <p:sldId id="284" r:id="rId10"/>
    <p:sldId id="282" r:id="rId11"/>
    <p:sldId id="280" r:id="rId12"/>
    <p:sldId id="288" r:id="rId13"/>
    <p:sldId id="295" r:id="rId14"/>
    <p:sldId id="268" r:id="rId15"/>
    <p:sldId id="266" r:id="rId16"/>
    <p:sldId id="287" r:id="rId17"/>
    <p:sldId id="289" r:id="rId18"/>
    <p:sldId id="271" r:id="rId19"/>
    <p:sldId id="296" r:id="rId20"/>
    <p:sldId id="272" r:id="rId21"/>
    <p:sldId id="276" r:id="rId22"/>
    <p:sldId id="302" r:id="rId23"/>
    <p:sldId id="304" r:id="rId24"/>
    <p:sldId id="303" r:id="rId25"/>
    <p:sldId id="286" r:id="rId26"/>
    <p:sldId id="269" r:id="rId27"/>
    <p:sldId id="290"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BA4195-B960-49B7-9D68-AA1EB98E634C}" type="datetimeFigureOut">
              <a:rPr lang="ar-IQ" smtClean="0"/>
              <a:pPr/>
              <a:t>23/02/1438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3205713-F1E6-4EE3-8BF8-D1B8D473A56D}" type="slidenum">
              <a:rPr lang="ar-IQ" smtClean="0"/>
              <a:pPr/>
              <a:t>‹#›</a:t>
            </a:fld>
            <a:endParaRPr lang="ar-IQ"/>
          </a:p>
        </p:txBody>
      </p:sp>
    </p:spTree>
    <p:extLst>
      <p:ext uri="{BB962C8B-B14F-4D97-AF65-F5344CB8AC3E}">
        <p14:creationId xmlns:p14="http://schemas.microsoft.com/office/powerpoint/2010/main" val="25668720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318442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284155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78837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6EAF54B5-0169-4E56-85ED-8BDF4DB213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6436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11C8AD34-123D-487F-B606-0FF51C70601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624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2C360FBB-50FF-43CF-8E1D-7926BB6F16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1333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5D170BCC-4249-442E-B78D-C7E6FFA904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052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326974DA-9CF1-486E-AC26-D9DBF8497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76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87AB3BF7-E35A-4A17-98B3-288F5966E3B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387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ADCDA063-F153-45A3-AA05-D002F7F1CA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637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90E7335E-693D-426B-A567-14AB4E991B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0886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298068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FCC13CA3-65E9-4A63-A84F-100A055FCC5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9902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5A26CF52-9574-44BB-ACD1-FBADE65A82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4874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02EA9281-6ECD-448B-8845-97C478BC448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1829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en-US"/>
          </a:p>
        </p:txBody>
      </p:sp>
      <p:sp>
        <p:nvSpPr>
          <p:cNvPr id="3" name="عنصر نائب للقصاصة الفنية 2"/>
          <p:cNvSpPr>
            <a:spLocks noGrp="1"/>
          </p:cNvSpPr>
          <p:nvPr>
            <p:ph type="clipArt" sz="half" idx="1"/>
          </p:nvPr>
        </p:nvSpPr>
        <p:spPr>
          <a:xfrm>
            <a:off x="457200" y="1600200"/>
            <a:ext cx="4038600" cy="4525963"/>
          </a:xfrm>
        </p:spPr>
        <p:txBody>
          <a:bodyPr/>
          <a:lstStyle/>
          <a:p>
            <a:endParaRPr lang="en-US"/>
          </a:p>
        </p:txBody>
      </p:sp>
      <p:sp>
        <p:nvSpPr>
          <p:cNvPr id="4" name="عنصر نائب للنص 3"/>
          <p:cNvSpPr>
            <a:spLocks noGrp="1"/>
          </p:cNvSpPr>
          <p:nvPr>
            <p:ph type="body"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0A5BB010-F5D3-419C-B3F5-E1426DC2EFE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981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21CA0DAE-974F-4F53-83F5-C4A997514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269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قصاصة الفنية 3"/>
          <p:cNvSpPr>
            <a:spLocks noGrp="1"/>
          </p:cNvSpPr>
          <p:nvPr>
            <p:ph type="clipArt" sz="half" idx="2"/>
          </p:nvPr>
        </p:nvSpPr>
        <p:spPr>
          <a:xfrm>
            <a:off x="4648200" y="1600200"/>
            <a:ext cx="4038600" cy="4525963"/>
          </a:xfrm>
        </p:spPr>
        <p:txBody>
          <a:bodyPr/>
          <a:lstStyle/>
          <a:p>
            <a:endParaRPr lang="en-US"/>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4378C621-F4CA-4766-96BB-D2C52D78AF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7774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82096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819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13611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4712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1462982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1946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1539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3466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63973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2649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93393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697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38058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253502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301936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372789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135439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A16747-D141-461A-98D8-9D8CC1F62F91}" type="datetimeFigureOut">
              <a:rPr lang="ar-IQ" smtClean="0"/>
              <a:pPr/>
              <a:t>23/02/1438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D562157-982D-4979-864D-FF6C75369F87}" type="slidenum">
              <a:rPr lang="ar-IQ" smtClean="0"/>
              <a:pPr/>
              <a:t>‹#›</a:t>
            </a:fld>
            <a:endParaRPr lang="ar-IQ"/>
          </a:p>
        </p:txBody>
      </p:sp>
    </p:spTree>
    <p:extLst>
      <p:ext uri="{BB962C8B-B14F-4D97-AF65-F5344CB8AC3E}">
        <p14:creationId xmlns:p14="http://schemas.microsoft.com/office/powerpoint/2010/main" val="301736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A16747-D141-461A-98D8-9D8CC1F62F91}" type="datetimeFigureOut">
              <a:rPr lang="ar-IQ" smtClean="0"/>
              <a:pPr/>
              <a:t>23/02/1438</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562157-982D-4979-864D-FF6C75369F87}" type="slidenum">
              <a:rPr lang="ar-IQ" smtClean="0"/>
              <a:pPr/>
              <a:t>‹#›</a:t>
            </a:fld>
            <a:endParaRPr lang="ar-IQ"/>
          </a:p>
        </p:txBody>
      </p:sp>
    </p:spTree>
    <p:extLst>
      <p:ext uri="{BB962C8B-B14F-4D97-AF65-F5344CB8AC3E}">
        <p14:creationId xmlns:p14="http://schemas.microsoft.com/office/powerpoint/2010/main" val="3922104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A021B1AB-EF21-48D6-82BC-DACD4E6E75AC}" type="slidenum">
              <a:rPr lang="en-US">
                <a:solidFill>
                  <a:srgbClr val="FFFFFF"/>
                </a:solidFill>
              </a:rPr>
              <a:pPr rtl="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37648926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folHlink"/>
          </a:solidFill>
          <a:latin typeface="+mj-lt"/>
          <a:ea typeface="+mj-ea"/>
          <a:cs typeface="+mj-cs"/>
        </a:defRPr>
      </a:lvl1pPr>
      <a:lvl2pPr algn="ctr" rtl="0" fontAlgn="base">
        <a:spcBef>
          <a:spcPct val="0"/>
        </a:spcBef>
        <a:spcAft>
          <a:spcPct val="0"/>
        </a:spcAft>
        <a:defRPr sz="4400">
          <a:solidFill>
            <a:schemeClr val="folHlink"/>
          </a:solidFill>
          <a:latin typeface="Arial" charset="0"/>
        </a:defRPr>
      </a:lvl2pPr>
      <a:lvl3pPr algn="ctr" rtl="0" fontAlgn="base">
        <a:spcBef>
          <a:spcPct val="0"/>
        </a:spcBef>
        <a:spcAft>
          <a:spcPct val="0"/>
        </a:spcAft>
        <a:defRPr sz="4400">
          <a:solidFill>
            <a:schemeClr val="folHlink"/>
          </a:solidFill>
          <a:latin typeface="Arial" charset="0"/>
        </a:defRPr>
      </a:lvl3pPr>
      <a:lvl4pPr algn="ctr" rtl="0" fontAlgn="base">
        <a:spcBef>
          <a:spcPct val="0"/>
        </a:spcBef>
        <a:spcAft>
          <a:spcPct val="0"/>
        </a:spcAft>
        <a:defRPr sz="4400">
          <a:solidFill>
            <a:schemeClr val="folHlink"/>
          </a:solidFill>
          <a:latin typeface="Arial" charset="0"/>
        </a:defRPr>
      </a:lvl4pPr>
      <a:lvl5pPr algn="ctr" rtl="0" fontAlgn="base">
        <a:spcBef>
          <a:spcPct val="0"/>
        </a:spcBef>
        <a:spcAft>
          <a:spcPct val="0"/>
        </a:spcAft>
        <a:defRPr sz="4400">
          <a:solidFill>
            <a:schemeClr val="folHlink"/>
          </a:solidFill>
          <a:latin typeface="Arial" charset="0"/>
        </a:defRPr>
      </a:lvl5pPr>
      <a:lvl6pPr marL="457200" algn="ctr" rtl="0" fontAlgn="base">
        <a:spcBef>
          <a:spcPct val="0"/>
        </a:spcBef>
        <a:spcAft>
          <a:spcPct val="0"/>
        </a:spcAft>
        <a:defRPr sz="4400">
          <a:solidFill>
            <a:schemeClr val="folHlink"/>
          </a:solidFill>
          <a:latin typeface="Arial" charset="0"/>
        </a:defRPr>
      </a:lvl6pPr>
      <a:lvl7pPr marL="914400" algn="ctr" rtl="0" fontAlgn="base">
        <a:spcBef>
          <a:spcPct val="0"/>
        </a:spcBef>
        <a:spcAft>
          <a:spcPct val="0"/>
        </a:spcAft>
        <a:defRPr sz="4400">
          <a:solidFill>
            <a:schemeClr val="folHlink"/>
          </a:solidFill>
          <a:latin typeface="Arial" charset="0"/>
        </a:defRPr>
      </a:lvl7pPr>
      <a:lvl8pPr marL="1371600" algn="ctr" rtl="0" fontAlgn="base">
        <a:spcBef>
          <a:spcPct val="0"/>
        </a:spcBef>
        <a:spcAft>
          <a:spcPct val="0"/>
        </a:spcAft>
        <a:defRPr sz="4400">
          <a:solidFill>
            <a:schemeClr val="folHlink"/>
          </a:solidFill>
          <a:latin typeface="Arial" charset="0"/>
        </a:defRPr>
      </a:lvl8pPr>
      <a:lvl9pPr marL="1828800" algn="ctr" rtl="0" fontAlgn="base">
        <a:spcBef>
          <a:spcPct val="0"/>
        </a:spcBef>
        <a:spcAft>
          <a:spcPct val="0"/>
        </a:spcAft>
        <a:defRPr sz="4400">
          <a:solidFill>
            <a:schemeClr val="folHlink"/>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A16747-D141-461A-98D8-9D8CC1F62F91}" type="datetimeFigureOut">
              <a:rPr lang="ar-IQ" smtClean="0">
                <a:solidFill>
                  <a:prstClr val="black">
                    <a:tint val="75000"/>
                  </a:prstClr>
                </a:solidFill>
              </a:rPr>
              <a:pPr/>
              <a:t>23/02/1438</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562157-982D-4979-864D-FF6C75369F87}"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64420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file:///D:\aLTWINDOWS\Desktop\Video%20download\Estrus%20detectiion\Estrus%20detection.wmv"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wmf"/><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1470025"/>
          </a:xfrm>
        </p:spPr>
        <p:txBody>
          <a:bodyPr/>
          <a:lstStyle/>
          <a:p>
            <a:r>
              <a:rPr lang="en-US" dirty="0"/>
              <a:t>Estrous Detection </a:t>
            </a:r>
            <a:endParaRPr lang="ar-IQ" dirty="0"/>
          </a:p>
        </p:txBody>
      </p:sp>
      <p:sp>
        <p:nvSpPr>
          <p:cNvPr id="3" name="Subtitle 2"/>
          <p:cNvSpPr>
            <a:spLocks noGrp="1"/>
          </p:cNvSpPr>
          <p:nvPr>
            <p:ph type="subTitle" idx="1"/>
          </p:nvPr>
        </p:nvSpPr>
        <p:spPr>
          <a:xfrm>
            <a:off x="1371600" y="2204864"/>
            <a:ext cx="6400800" cy="3433936"/>
          </a:xfrm>
        </p:spPr>
        <p:txBody>
          <a:bodyPr/>
          <a:lstStyle/>
          <a:p>
            <a:endParaRPr lang="ar-IQ" dirty="0"/>
          </a:p>
        </p:txBody>
      </p:sp>
    </p:spTree>
    <p:extLst>
      <p:ext uri="{BB962C8B-B14F-4D97-AF65-F5344CB8AC3E}">
        <p14:creationId xmlns:p14="http://schemas.microsoft.com/office/powerpoint/2010/main" val="39797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Herd man(owner) </a:t>
            </a:r>
            <a:r>
              <a:rPr lang="en-US" dirty="0" smtClean="0"/>
              <a:t>to estrous detection</a:t>
            </a:r>
            <a:endParaRPr lang="en-US" dirty="0"/>
          </a:p>
        </p:txBody>
      </p:sp>
      <p:sp>
        <p:nvSpPr>
          <p:cNvPr id="4" name="عنصر نائب للمحتوى 3"/>
          <p:cNvSpPr>
            <a:spLocks noGrp="1"/>
          </p:cNvSpPr>
          <p:nvPr>
            <p:ph sz="half" idx="2"/>
          </p:nvPr>
        </p:nvSpPr>
        <p:spPr>
          <a:xfrm>
            <a:off x="4211960" y="1124744"/>
            <a:ext cx="4824536" cy="5472608"/>
          </a:xfrm>
        </p:spPr>
        <p:txBody>
          <a:bodyPr/>
          <a:lstStyle/>
          <a:p>
            <a:pPr algn="l"/>
            <a:r>
              <a:rPr lang="en-US" dirty="0" smtClean="0"/>
              <a:t>1 – skill detection estrous behavior </a:t>
            </a:r>
          </a:p>
          <a:p>
            <a:pPr algn="l"/>
            <a:r>
              <a:rPr lang="en-US" dirty="0" smtClean="0"/>
              <a:t>2 - must be three time before milking </a:t>
            </a:r>
          </a:p>
          <a:p>
            <a:pPr algn="l"/>
            <a:r>
              <a:rPr lang="en-US" dirty="0" smtClean="0"/>
              <a:t>3 –length time observation must be 30 minute      </a:t>
            </a:r>
            <a:endParaRPr lang="en-US" dirty="0"/>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348880"/>
            <a:ext cx="4038600" cy="261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Estrus detection.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211960" y="4153272"/>
            <a:ext cx="4930215" cy="270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04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16632"/>
            <a:ext cx="8791128" cy="6182147"/>
          </a:xfrm>
        </p:spPr>
        <p:txBody>
          <a:bodyPr/>
          <a:lstStyle/>
          <a:p>
            <a:pPr algn="just" rtl="0"/>
            <a:r>
              <a:rPr lang="en-US" b="1" dirty="0"/>
              <a:t>Standing to be mounted </a:t>
            </a:r>
            <a:r>
              <a:rPr lang="en-US" dirty="0"/>
              <a:t>is the only true </a:t>
            </a:r>
            <a:r>
              <a:rPr lang="en-US" b="1" dirty="0"/>
              <a:t>primary sign </a:t>
            </a:r>
            <a:r>
              <a:rPr lang="en-US" dirty="0"/>
              <a:t>that a female is in heat. However, a variety of behavioral changes that occurs before and during estrus indicates that a cow or heifer may have normal estrus functions. </a:t>
            </a:r>
            <a:r>
              <a:rPr lang="en-US" b="1" dirty="0"/>
              <a:t>Secondary signs of estrus include: swollen vulva</a:t>
            </a:r>
            <a:r>
              <a:rPr lang="en-US" dirty="0"/>
              <a:t>, </a:t>
            </a:r>
            <a:r>
              <a:rPr lang="en-US" b="1" dirty="0"/>
              <a:t>mucous discharge</a:t>
            </a:r>
            <a:r>
              <a:rPr lang="en-US" dirty="0"/>
              <a:t>, </a:t>
            </a:r>
            <a:r>
              <a:rPr lang="en-US" b="1" dirty="0"/>
              <a:t>nervousness</a:t>
            </a:r>
            <a:r>
              <a:rPr lang="en-US" dirty="0"/>
              <a:t>, riding others in heat, head rubbing and separation from the herd. Scientists report that secondary signs of estrus may begin 4 to 48 hours before primary signs. As the onset of estrus approaches, estrous cyclic cattle will stand still and allow other cows or bulls to mount. Record all cattle in heat and make note of those showing secondary signs of heat. Cattle showing secondary signs of heat may stand to be mounted during the subsequent detection periods. </a:t>
            </a:r>
            <a:endParaRPr lang="ar-IQ" dirty="0"/>
          </a:p>
        </p:txBody>
      </p:sp>
    </p:spTree>
    <p:extLst>
      <p:ext uri="{BB962C8B-B14F-4D97-AF65-F5344CB8AC3E}">
        <p14:creationId xmlns:p14="http://schemas.microsoft.com/office/powerpoint/2010/main" val="385440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Video recording </a:t>
            </a:r>
            <a:r>
              <a:rPr lang="en-US" dirty="0" smtClean="0"/>
              <a:t>to estrus detection</a:t>
            </a:r>
            <a:endParaRPr lang="ar-IQ" dirty="0"/>
          </a:p>
        </p:txBody>
      </p:sp>
      <p:pic>
        <p:nvPicPr>
          <p:cNvPr id="3" name="Picture 2" descr="C:\Users\emad\Videos\images (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110444"/>
            <a:ext cx="4074362" cy="266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DCIM\102MSDCF\DSC017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38046"/>
            <a:ext cx="3264000" cy="24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07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7"/>
            <a:ext cx="8229600" cy="1714203"/>
          </a:xfrm>
        </p:spPr>
        <p:txBody>
          <a:bodyPr>
            <a:normAutofit fontScale="90000"/>
          </a:bodyPr>
          <a:lstStyle/>
          <a:p>
            <a:r>
              <a:rPr lang="en-US" dirty="0" smtClean="0">
                <a:solidFill>
                  <a:srgbClr val="FF0000"/>
                </a:solidFill>
              </a:rPr>
              <a:t>Sheep dogs (wolf dogs) </a:t>
            </a:r>
            <a:r>
              <a:rPr lang="en-US" dirty="0" smtClean="0"/>
              <a:t>to estrus detection it smell pheromone from vaginal discharge  </a:t>
            </a:r>
            <a:endParaRPr lang="ar-IQ" dirty="0"/>
          </a:p>
        </p:txBody>
      </p:sp>
      <p:pic>
        <p:nvPicPr>
          <p:cNvPr id="3" name="Picture 7" descr="C:\Users\emad\Videos\images (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168800"/>
            <a:ext cx="319793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emad\Videos\images (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168800"/>
            <a:ext cx="3132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3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dirty="0">
                <a:solidFill>
                  <a:prstClr val="black"/>
                </a:solidFill>
              </a:rPr>
              <a:t>Preparation </a:t>
            </a:r>
            <a:r>
              <a:rPr lang="en-US" sz="4000" dirty="0">
                <a:solidFill>
                  <a:srgbClr val="FF0000"/>
                </a:solidFill>
              </a:rPr>
              <a:t>teaser</a:t>
            </a:r>
            <a:r>
              <a:rPr lang="en-US" sz="4000" dirty="0">
                <a:solidFill>
                  <a:prstClr val="black"/>
                </a:solidFill>
              </a:rPr>
              <a:t> to estrus detection</a:t>
            </a:r>
            <a:endParaRPr lang="en-US" dirty="0"/>
          </a:p>
        </p:txBody>
      </p:sp>
      <p:sp>
        <p:nvSpPr>
          <p:cNvPr id="3" name="عنصر نائب للنص 2"/>
          <p:cNvSpPr>
            <a:spLocks noGrp="1"/>
          </p:cNvSpPr>
          <p:nvPr>
            <p:ph type="body" idx="1"/>
          </p:nvPr>
        </p:nvSpPr>
        <p:spPr/>
        <p:txBody>
          <a:bodyPr/>
          <a:lstStyle/>
          <a:p>
            <a:r>
              <a:rPr lang="en-US" dirty="0" smtClean="0"/>
              <a:t>Vasectomy           </a:t>
            </a:r>
            <a:endParaRPr lang="en-US" dirty="0"/>
          </a:p>
        </p:txBody>
      </p:sp>
      <p:sp>
        <p:nvSpPr>
          <p:cNvPr id="5" name="عنصر نائب للنص 4"/>
          <p:cNvSpPr>
            <a:spLocks noGrp="1"/>
          </p:cNvSpPr>
          <p:nvPr>
            <p:ph type="body" sz="quarter" idx="3"/>
          </p:nvPr>
        </p:nvSpPr>
        <p:spPr/>
        <p:txBody>
          <a:bodyPr/>
          <a:lstStyle/>
          <a:p>
            <a:r>
              <a:rPr lang="en-US" dirty="0" smtClean="0"/>
              <a:t>Penis deviation       </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009095" y="2180948"/>
            <a:ext cx="293491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437112"/>
            <a:ext cx="2865437"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08017"/>
            <a:ext cx="3554276" cy="216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514092"/>
            <a:ext cx="34623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84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dirty="0">
                <a:solidFill>
                  <a:prstClr val="black"/>
                </a:solidFill>
              </a:rPr>
              <a:t>Preparation teaser to estrus detection</a:t>
            </a:r>
            <a:endParaRPr lang="en-US" dirty="0"/>
          </a:p>
        </p:txBody>
      </p:sp>
      <p:sp>
        <p:nvSpPr>
          <p:cNvPr id="3" name="عنصر نائب للنص 2"/>
          <p:cNvSpPr>
            <a:spLocks noGrp="1"/>
          </p:cNvSpPr>
          <p:nvPr>
            <p:ph type="body" idx="1"/>
          </p:nvPr>
        </p:nvSpPr>
        <p:spPr/>
        <p:txBody>
          <a:bodyPr/>
          <a:lstStyle/>
          <a:p>
            <a:r>
              <a:rPr lang="en-US" dirty="0" smtClean="0"/>
              <a:t>Luteal cyst cows (</a:t>
            </a:r>
            <a:r>
              <a:rPr lang="en-US" dirty="0" err="1" smtClean="0"/>
              <a:t>virilism</a:t>
            </a:r>
            <a:r>
              <a:rPr lang="en-US" dirty="0" smtClean="0"/>
              <a:t> )     </a:t>
            </a:r>
            <a:endParaRPr lang="en-US" dirty="0"/>
          </a:p>
        </p:txBody>
      </p:sp>
      <p:sp>
        <p:nvSpPr>
          <p:cNvPr id="5" name="عنصر نائب للنص 4"/>
          <p:cNvSpPr>
            <a:spLocks noGrp="1"/>
          </p:cNvSpPr>
          <p:nvPr>
            <p:ph type="body" sz="quarter" idx="3"/>
          </p:nvPr>
        </p:nvSpPr>
        <p:spPr/>
        <p:txBody>
          <a:bodyPr/>
          <a:lstStyle/>
          <a:p>
            <a:r>
              <a:rPr lang="en-US" dirty="0" smtClean="0"/>
              <a:t>Androgenized cows  </a:t>
            </a:r>
            <a:endParaRPr lang="en-US" dirty="0"/>
          </a:p>
        </p:txBody>
      </p:sp>
      <p:pic>
        <p:nvPicPr>
          <p:cNvPr id="7" name="Picture 8" descr="virilism"/>
          <p:cNvPicPr>
            <a:picLocks noGrp="1" noChangeAspect="1" noChangeArrowheads="1"/>
          </p:cNvPicPr>
          <p:nvPr>
            <p:ph sz="half" idx="2"/>
          </p:nvPr>
        </p:nvPicPr>
        <p:blipFill>
          <a:blip r:embed="rId2" cstate="print"/>
          <a:stretch>
            <a:fillRect/>
          </a:stretch>
        </p:blipFill>
        <p:spPr>
          <a:xfrm>
            <a:off x="457200" y="2903312"/>
            <a:ext cx="4040188" cy="2494413"/>
          </a:xfrm>
          <a:blipFill dpi="0" rotWithShape="1">
            <a:blip r:embed="rId3" cstate="print"/>
            <a:srcRect/>
            <a:tile tx="0" ty="0" sx="100000" sy="100000" flip="none" algn="tl"/>
          </a:blipFill>
        </p:spPr>
      </p:pic>
      <p:pic>
        <p:nvPicPr>
          <p:cNvPr id="3074" name="Picture 2" descr="C:\Users\emad\Pictures\kkk.jpe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636912"/>
            <a:ext cx="2250000"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39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Tail paint</a:t>
            </a:r>
            <a:r>
              <a:rPr lang="en-US" dirty="0" smtClean="0"/>
              <a:t> to estrus detection</a:t>
            </a:r>
            <a:endParaRPr lang="ar-IQ" dirty="0"/>
          </a:p>
        </p:txBody>
      </p:sp>
      <p:pic>
        <p:nvPicPr>
          <p:cNvPr id="3074" name="Picture 2" descr="C:\Users\emad\Videos\images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933" y="4429080"/>
            <a:ext cx="322885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1" y="4077072"/>
            <a:ext cx="32004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7784" y="3875798"/>
            <a:ext cx="334621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162126"/>
            <a:ext cx="3989931"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162126"/>
            <a:ext cx="4124321"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743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normAutofit/>
          </a:bodyPr>
          <a:lstStyle/>
          <a:p>
            <a:pPr algn="just" rtl="0"/>
            <a:r>
              <a:rPr lang="en-US" sz="2800" dirty="0" smtClean="0"/>
              <a:t>You </a:t>
            </a:r>
            <a:r>
              <a:rPr lang="en-US" sz="2800" dirty="0"/>
              <a:t>simply glue a detector onto the skin covering the tail bone of each cow. Glue is provided with the detectors. When a cow wearing a </a:t>
            </a:r>
            <a:r>
              <a:rPr lang="en-US" sz="2800" dirty="0" err="1"/>
              <a:t>heatmount</a:t>
            </a:r>
            <a:r>
              <a:rPr lang="en-US" sz="2800" dirty="0"/>
              <a:t> is mounted by a </a:t>
            </a:r>
            <a:r>
              <a:rPr lang="en-US" sz="2800" dirty="0" err="1"/>
              <a:t>herdmate</a:t>
            </a:r>
            <a:r>
              <a:rPr lang="en-US" sz="2800" dirty="0"/>
              <a:t>, constant pressure from the brisket of the mounting animal turns the detector red - bright enough to be seen from a distance. Three seconds of constant pressure is needed to release enough dye to turn the detector red identifying a true heat. This leaves a visible indication that </a:t>
            </a:r>
            <a:r>
              <a:rPr lang="en-US" sz="2800" dirty="0" err="1"/>
              <a:t>th</a:t>
            </a:r>
            <a:endParaRPr lang="ar-IQ" sz="2800" dirty="0"/>
          </a:p>
        </p:txBody>
      </p:sp>
    </p:spTree>
    <p:extLst>
      <p:ext uri="{BB962C8B-B14F-4D97-AF65-F5344CB8AC3E}">
        <p14:creationId xmlns:p14="http://schemas.microsoft.com/office/powerpoint/2010/main" val="404532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FF0000"/>
                </a:solidFill>
              </a:rPr>
              <a:t>Chin - Ball </a:t>
            </a:r>
            <a:r>
              <a:rPr lang="en-US" dirty="0" smtClean="0"/>
              <a:t>to estrus detection</a:t>
            </a:r>
            <a:endParaRPr lang="ar-IQ" dirty="0"/>
          </a:p>
        </p:txBody>
      </p:sp>
      <p:sp>
        <p:nvSpPr>
          <p:cNvPr id="3" name="عنصر نائب للنص 2"/>
          <p:cNvSpPr>
            <a:spLocks noGrp="1"/>
          </p:cNvSpPr>
          <p:nvPr>
            <p:ph type="body" idx="1"/>
          </p:nvPr>
        </p:nvSpPr>
        <p:spPr/>
        <p:txBody>
          <a:bodyPr/>
          <a:lstStyle/>
          <a:p>
            <a:endParaRPr lang="ar-IQ" dirty="0"/>
          </a:p>
        </p:txBody>
      </p:sp>
      <p:sp>
        <p:nvSpPr>
          <p:cNvPr id="5" name="عنصر نائب للنص 4"/>
          <p:cNvSpPr>
            <a:spLocks noGrp="1"/>
          </p:cNvSpPr>
          <p:nvPr>
            <p:ph type="body" sz="quarter" idx="3"/>
          </p:nvPr>
        </p:nvSpPr>
        <p:spPr/>
        <p:txBody>
          <a:bodyPr/>
          <a:lstStyle/>
          <a:p>
            <a:endParaRPr lang="ar-IQ" dirty="0"/>
          </a:p>
        </p:txBody>
      </p:sp>
      <p:pic>
        <p:nvPicPr>
          <p:cNvPr id="8" name="Picture 5"/>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683848" y="2204864"/>
            <a:ext cx="27241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202" y="4509120"/>
            <a:ext cx="3390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descr="B-133film%20comp"/>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420888"/>
            <a:ext cx="3716668" cy="33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8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Visual aids to estrus detection</a:t>
            </a:r>
            <a:endParaRPr lang="ar-IQ" dirty="0"/>
          </a:p>
        </p:txBody>
      </p:sp>
      <p:sp>
        <p:nvSpPr>
          <p:cNvPr id="5" name="عنصر نائب للنص 4"/>
          <p:cNvSpPr>
            <a:spLocks noGrp="1"/>
          </p:cNvSpPr>
          <p:nvPr>
            <p:ph type="body" sz="quarter" idx="3"/>
          </p:nvPr>
        </p:nvSpPr>
        <p:spPr>
          <a:xfrm>
            <a:off x="2339752" y="1340768"/>
            <a:ext cx="4041775" cy="639762"/>
          </a:xfrm>
        </p:spPr>
        <p:txBody>
          <a:bodyPr/>
          <a:lstStyle/>
          <a:p>
            <a:r>
              <a:rPr lang="en-US" dirty="0" err="1" smtClean="0"/>
              <a:t>Ovascan</a:t>
            </a:r>
            <a:r>
              <a:rPr lang="en-US" dirty="0" smtClean="0"/>
              <a:t> to estrus detection</a:t>
            </a:r>
            <a:endParaRPr lang="ar-IQ" dirty="0"/>
          </a:p>
        </p:txBody>
      </p:sp>
      <p:pic>
        <p:nvPicPr>
          <p:cNvPr id="8" name="Picture 5"/>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74875"/>
            <a:ext cx="7782231"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20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965700" y="152400"/>
            <a:ext cx="4102100" cy="4343400"/>
          </a:xfrm>
          <a:noFill/>
          <a:ln/>
        </p:spPr>
      </p:pic>
      <p:sp>
        <p:nvSpPr>
          <p:cNvPr id="24581" name="Text Box 5"/>
          <p:cNvSpPr txBox="1">
            <a:spLocks noChangeArrowheads="1"/>
          </p:cNvSpPr>
          <p:nvPr/>
        </p:nvSpPr>
        <p:spPr bwMode="auto">
          <a:xfrm>
            <a:off x="381000" y="4724400"/>
            <a:ext cx="838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0"/>
              </a:spcBef>
              <a:spcAft>
                <a:spcPct val="0"/>
              </a:spcAft>
            </a:pPr>
            <a:r>
              <a:rPr lang="en-US" sz="2400" b="1" dirty="0">
                <a:solidFill>
                  <a:srgbClr val="FF0000"/>
                </a:solidFill>
              </a:rPr>
              <a:t>Estrus</a:t>
            </a:r>
            <a:r>
              <a:rPr lang="en-US" sz="2400" b="1" dirty="0">
                <a:solidFill>
                  <a:srgbClr val="0000FF"/>
                </a:solidFill>
              </a:rPr>
              <a:t>:</a:t>
            </a:r>
            <a:r>
              <a:rPr lang="en-US" dirty="0">
                <a:solidFill>
                  <a:srgbClr val="0000FF"/>
                </a:solidFill>
              </a:rPr>
              <a:t> The period of sexual excitement (Standing Heat) where the female is receptive to the male and will stand for mating</a:t>
            </a:r>
          </a:p>
          <a:p>
            <a:pPr algn="l" rtl="0" fontAlgn="base">
              <a:spcBef>
                <a:spcPct val="0"/>
              </a:spcBef>
              <a:spcAft>
                <a:spcPct val="0"/>
              </a:spcAft>
            </a:pPr>
            <a:endParaRPr lang="en-US" sz="1200" dirty="0">
              <a:solidFill>
                <a:srgbClr val="0000FF"/>
              </a:solidFill>
            </a:endParaRPr>
          </a:p>
          <a:p>
            <a:pPr algn="l" rtl="0" fontAlgn="base">
              <a:spcBef>
                <a:spcPct val="0"/>
              </a:spcBef>
              <a:spcAft>
                <a:spcPct val="0"/>
              </a:spcAft>
            </a:pPr>
            <a:r>
              <a:rPr lang="en-US" sz="2400" b="1" dirty="0">
                <a:solidFill>
                  <a:srgbClr val="FF0000"/>
                </a:solidFill>
              </a:rPr>
              <a:t>Estrous Cycle</a:t>
            </a:r>
            <a:r>
              <a:rPr lang="en-US" sz="2400" b="1" dirty="0">
                <a:solidFill>
                  <a:srgbClr val="0000FF"/>
                </a:solidFill>
              </a:rPr>
              <a:t>:</a:t>
            </a:r>
            <a:r>
              <a:rPr lang="en-US" dirty="0">
                <a:solidFill>
                  <a:srgbClr val="0000FF"/>
                </a:solidFill>
              </a:rPr>
              <a:t> The reproductive cycle of domestic animals. It is measured from the beginning of one estrus to the beginning of the next (</a:t>
            </a:r>
            <a:r>
              <a:rPr lang="en-US" dirty="0" err="1">
                <a:solidFill>
                  <a:srgbClr val="0000FF"/>
                </a:solidFill>
              </a:rPr>
              <a:t>ie</a:t>
            </a:r>
            <a:r>
              <a:rPr lang="en-US" dirty="0">
                <a:solidFill>
                  <a:srgbClr val="0000FF"/>
                </a:solidFill>
              </a:rPr>
              <a:t>. 21 days)</a:t>
            </a:r>
          </a:p>
        </p:txBody>
      </p:sp>
      <p:pic>
        <p:nvPicPr>
          <p:cNvPr id="24583" name="Picture 7" descr="mounting_cow"/>
          <p:cNvPicPr>
            <a:picLocks noChangeAspect="1" noChangeArrowheads="1"/>
          </p:cNvPicPr>
          <p:nvPr/>
        </p:nvPicPr>
        <p:blipFill>
          <a:blip r:embed="rId4" cstate="print">
            <a:extLst>
              <a:ext uri="{28A0092B-C50C-407E-A947-70E740481C1C}">
                <a14:useLocalDpi xmlns:a14="http://schemas.microsoft.com/office/drawing/2010/main" val="0"/>
              </a:ext>
            </a:extLst>
          </a:blip>
          <a:srcRect l="1695" t="2824" r="1695" b="2260"/>
          <a:stretch>
            <a:fillRect/>
          </a:stretch>
        </p:blipFill>
        <p:spPr bwMode="auto">
          <a:xfrm>
            <a:off x="152400" y="877888"/>
            <a:ext cx="4648200" cy="34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5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60648"/>
            <a:ext cx="8435280" cy="5865515"/>
          </a:xfrm>
        </p:spPr>
        <p:txBody>
          <a:bodyPr>
            <a:normAutofit/>
          </a:bodyPr>
          <a:lstStyle/>
          <a:p>
            <a:pPr marL="0" lvl="0" indent="0" algn="just" rtl="0" fontAlgn="base">
              <a:spcBef>
                <a:spcPct val="0"/>
              </a:spcBef>
              <a:spcAft>
                <a:spcPct val="0"/>
              </a:spcAft>
              <a:buNone/>
            </a:pPr>
            <a:r>
              <a:rPr lang="en-US" sz="3600" b="1" u="sng" dirty="0" smtClean="0">
                <a:latin typeface="Times New Roman" pitchFamily="18" charset="0"/>
                <a:cs typeface="Times New Roman" pitchFamily="18" charset="0"/>
              </a:rPr>
              <a:t>Pedometer to </a:t>
            </a:r>
            <a:r>
              <a:rPr lang="en-US" sz="3600" b="1" u="sng" dirty="0">
                <a:latin typeface="Times New Roman" pitchFamily="18" charset="0"/>
                <a:cs typeface="Times New Roman" pitchFamily="18" charset="0"/>
              </a:rPr>
              <a:t>estrus </a:t>
            </a:r>
            <a:r>
              <a:rPr lang="en-US" sz="3600" b="1" u="sng" dirty="0" smtClean="0">
                <a:latin typeface="Times New Roman" pitchFamily="18" charset="0"/>
                <a:cs typeface="Times New Roman" pitchFamily="18" charset="0"/>
              </a:rPr>
              <a:t>detection</a:t>
            </a:r>
            <a:endParaRPr lang="en-US" sz="3600" b="1" u="sng" dirty="0">
              <a:latin typeface="Times New Roman" pitchFamily="18" charset="0"/>
              <a:cs typeface="Times New Roman" pitchFamily="18" charset="0"/>
            </a:endParaRPr>
          </a:p>
          <a:p>
            <a:pPr marL="0" lvl="0" indent="0" algn="just" rtl="0" fontAlgn="base">
              <a:spcBef>
                <a:spcPct val="0"/>
              </a:spcBef>
              <a:spcAft>
                <a:spcPct val="0"/>
              </a:spcAft>
              <a:buNone/>
            </a:pPr>
            <a:r>
              <a:rPr lang="en-US" sz="3600" dirty="0">
                <a:latin typeface="Times New Roman" pitchFamily="18" charset="0"/>
                <a:cs typeface="Times New Roman" pitchFamily="18" charset="0"/>
              </a:rPr>
              <a:t>This device is used along with a computer to determine how far an animal has walked. Animals in heat are usually restless and may walk long distances.</a:t>
            </a:r>
          </a:p>
          <a:p>
            <a:pPr algn="l" rtl="0"/>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690" y="2996952"/>
            <a:ext cx="230505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50417"/>
            <a:ext cx="5040560" cy="334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67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7504" y="116632"/>
            <a:ext cx="8856984" cy="6552728"/>
          </a:xfrm>
        </p:spPr>
        <p:txBody>
          <a:bodyPr/>
          <a:lstStyle/>
          <a:p>
            <a:pPr marL="0" lvl="0" indent="0" algn="l" rtl="0" fontAlgn="base">
              <a:spcBef>
                <a:spcPct val="0"/>
              </a:spcBef>
              <a:spcAft>
                <a:spcPct val="0"/>
              </a:spcAft>
              <a:buNone/>
            </a:pPr>
            <a:r>
              <a:rPr lang="en-US" sz="3600" b="1" u="sng" dirty="0">
                <a:latin typeface="Times New Roman" pitchFamily="18" charset="0"/>
                <a:cs typeface="Times New Roman" pitchFamily="18" charset="0"/>
              </a:rPr>
              <a:t>Computerized Estrous Detection</a:t>
            </a:r>
          </a:p>
          <a:p>
            <a:pPr marL="0" lvl="0" indent="0" algn="l" rtl="0" fontAlgn="base">
              <a:spcBef>
                <a:spcPct val="0"/>
              </a:spcBef>
              <a:spcAft>
                <a:spcPct val="0"/>
              </a:spcAft>
              <a:buNone/>
            </a:pPr>
            <a:r>
              <a:rPr lang="en-US" sz="3600" dirty="0">
                <a:latin typeface="Times New Roman" pitchFamily="18" charset="0"/>
                <a:cs typeface="Times New Roman" pitchFamily="18" charset="0"/>
              </a:rPr>
              <a:t>Current computerized estrous detection devices (</a:t>
            </a:r>
            <a:r>
              <a:rPr lang="en-US" sz="3600" dirty="0" err="1">
                <a:latin typeface="Times New Roman" pitchFamily="18" charset="0"/>
                <a:cs typeface="Times New Roman" pitchFamily="18" charset="0"/>
              </a:rPr>
              <a:t>radiotelemetry</a:t>
            </a:r>
            <a:r>
              <a:rPr lang="en-US" sz="3600" dirty="0">
                <a:latin typeface="Times New Roman" pitchFamily="18" charset="0"/>
                <a:cs typeface="Times New Roman" pitchFamily="18" charset="0"/>
              </a:rPr>
              <a:t>) available to producers can be used effectively and efficiently. </a:t>
            </a:r>
          </a:p>
          <a:p>
            <a:pPr marL="0" lvl="0" indent="0" algn="l" rtl="0" fontAlgn="base">
              <a:spcBef>
                <a:spcPct val="0"/>
              </a:spcBef>
              <a:spcAft>
                <a:spcPct val="0"/>
              </a:spcAft>
              <a:buNone/>
            </a:pPr>
            <a:r>
              <a:rPr lang="en-US" sz="3600" dirty="0">
                <a:latin typeface="Times New Roman" pitchFamily="18" charset="0"/>
                <a:cs typeface="Times New Roman" pitchFamily="18" charset="0"/>
              </a:rPr>
              <a:t>Patches equipped with transmitters are glued to the tail head of the cow</a:t>
            </a:r>
            <a:r>
              <a:rPr lang="en-US" sz="3600" dirty="0" smtClean="0">
                <a:latin typeface="Times New Roman" pitchFamily="18" charset="0"/>
                <a:cs typeface="Times New Roman" pitchFamily="18" charset="0"/>
              </a:rPr>
              <a:t>.</a:t>
            </a:r>
            <a:r>
              <a:rPr lang="en-US" sz="3600" dirty="0">
                <a:latin typeface="Times New Roman" pitchFamily="18" charset="0"/>
                <a:cs typeface="Times New Roman" pitchFamily="18" charset="0"/>
              </a:rPr>
              <a:t> When mounting activity begins, the transmitter is depressed and a signal sent to a receiver. </a:t>
            </a:r>
          </a:p>
          <a:p>
            <a:pPr marL="0" lvl="0" indent="0" algn="l" rtl="0" fontAlgn="base">
              <a:spcBef>
                <a:spcPct val="0"/>
              </a:spcBef>
              <a:spcAft>
                <a:spcPct val="0"/>
              </a:spcAft>
              <a:buNone/>
            </a:pPr>
            <a:r>
              <a:rPr lang="en-US" sz="3600" dirty="0">
                <a:latin typeface="Times New Roman" pitchFamily="18" charset="0"/>
                <a:cs typeface="Times New Roman" pitchFamily="18" charset="0"/>
              </a:rPr>
              <a:t>Mounting activity data includes the transmitter number, date, time and duration of the mount.</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algn="l" rtl="0"/>
            <a:endParaRPr lang="ar-IQ" dirty="0"/>
          </a:p>
        </p:txBody>
      </p:sp>
    </p:spTree>
    <p:extLst>
      <p:ext uri="{BB962C8B-B14F-4D97-AF65-F5344CB8AC3E}">
        <p14:creationId xmlns:p14="http://schemas.microsoft.com/office/powerpoint/2010/main" val="154979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p:cNvGrpSpPr>
          <p:nvPr/>
        </p:nvGrpSpPr>
        <p:grpSpPr bwMode="auto">
          <a:xfrm>
            <a:off x="276225" y="332656"/>
            <a:ext cx="8864600" cy="6525344"/>
            <a:chOff x="486" y="1028"/>
            <a:chExt cx="5584" cy="3196"/>
          </a:xfrm>
        </p:grpSpPr>
        <p:sp>
          <p:nvSpPr>
            <p:cNvPr id="33" name="Rectangle 5"/>
            <p:cNvSpPr>
              <a:spLocks noChangeArrowheads="1"/>
            </p:cNvSpPr>
            <p:nvPr/>
          </p:nvSpPr>
          <p:spPr bwMode="auto">
            <a:xfrm>
              <a:off x="486" y="3936"/>
              <a:ext cx="13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34" name="Rectangle 6"/>
            <p:cNvSpPr>
              <a:spLocks noChangeArrowheads="1"/>
            </p:cNvSpPr>
            <p:nvPr/>
          </p:nvSpPr>
          <p:spPr bwMode="auto">
            <a:xfrm>
              <a:off x="2214" y="3936"/>
              <a:ext cx="20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graphicFrame>
          <p:nvGraphicFramePr>
            <p:cNvPr id="35" name="Object 7"/>
            <p:cNvGraphicFramePr>
              <a:graphicFrameLocks/>
            </p:cNvGraphicFramePr>
            <p:nvPr/>
          </p:nvGraphicFramePr>
          <p:xfrm>
            <a:off x="1172" y="2840"/>
            <a:ext cx="1348" cy="1157"/>
          </p:xfrm>
          <a:graphic>
            <a:graphicData uri="http://schemas.openxmlformats.org/presentationml/2006/ole">
              <mc:AlternateContent xmlns:mc="http://schemas.openxmlformats.org/markup-compatibility/2006">
                <mc:Choice xmlns:v="urn:schemas-microsoft-com:vml" Requires="v">
                  <p:oleObj spid="_x0000_s2058" name="Clip" r:id="rId3" imgW="4584600" imgH="3935160" progId="MS_ClipArt_Gallery.2">
                    <p:embed/>
                  </p:oleObj>
                </mc:Choice>
                <mc:Fallback>
                  <p:oleObj name="Clip" r:id="rId3" imgW="4584600" imgH="39351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 y="2840"/>
                          <a:ext cx="1348" cy="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6" name="Group 8"/>
            <p:cNvGrpSpPr>
              <a:grpSpLocks/>
            </p:cNvGrpSpPr>
            <p:nvPr/>
          </p:nvGrpSpPr>
          <p:grpSpPr bwMode="auto">
            <a:xfrm>
              <a:off x="976" y="1540"/>
              <a:ext cx="1018" cy="472"/>
              <a:chOff x="976" y="1540"/>
              <a:chExt cx="1018" cy="472"/>
            </a:xfrm>
          </p:grpSpPr>
          <p:sp>
            <p:nvSpPr>
              <p:cNvPr id="54" name="AutoShape 9"/>
              <p:cNvSpPr>
                <a:spLocks noChangeArrowheads="1"/>
              </p:cNvSpPr>
              <p:nvPr/>
            </p:nvSpPr>
            <p:spPr bwMode="auto">
              <a:xfrm>
                <a:off x="976" y="1540"/>
                <a:ext cx="1018" cy="472"/>
              </a:xfrm>
              <a:prstGeom prst="roundRect">
                <a:avLst>
                  <a:gd name="adj" fmla="val 12495"/>
                </a:avLst>
              </a:prstGeom>
              <a:solidFill>
                <a:srgbClr val="BBE0E3"/>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55" name="Rectangle 10"/>
              <p:cNvSpPr>
                <a:spLocks noChangeArrowheads="1"/>
              </p:cNvSpPr>
              <p:nvPr/>
            </p:nvSpPr>
            <p:spPr bwMode="auto">
              <a:xfrm>
                <a:off x="1138" y="1636"/>
                <a:ext cx="694" cy="280"/>
              </a:xfrm>
              <a:prstGeom prst="rect">
                <a:avLst/>
              </a:prstGeom>
              <a:solidFill>
                <a:srgbClr val="FA598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56" name="AutoShape 11"/>
              <p:cNvSpPr>
                <a:spLocks noChangeArrowheads="1"/>
              </p:cNvSpPr>
              <p:nvPr/>
            </p:nvSpPr>
            <p:spPr bwMode="auto">
              <a:xfrm>
                <a:off x="1570" y="1732"/>
                <a:ext cx="154" cy="88"/>
              </a:xfrm>
              <a:prstGeom prst="octagon">
                <a:avLst>
                  <a:gd name="adj" fmla="val 29282"/>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grpSp>
        <p:sp>
          <p:nvSpPr>
            <p:cNvPr id="37" name="Rectangle 12"/>
            <p:cNvSpPr>
              <a:spLocks noChangeArrowheads="1"/>
            </p:cNvSpPr>
            <p:nvPr/>
          </p:nvSpPr>
          <p:spPr bwMode="auto">
            <a:xfrm>
              <a:off x="644" y="1028"/>
              <a:ext cx="20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rPr>
                <a:t>1. Transmitter with pressure</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rPr>
                <a:t>sensitive button on top</a:t>
              </a:r>
            </a:p>
          </p:txBody>
        </p:sp>
        <p:sp>
          <p:nvSpPr>
            <p:cNvPr id="38" name="Line 13"/>
            <p:cNvSpPr>
              <a:spLocks noChangeShapeType="1"/>
            </p:cNvSpPr>
            <p:nvPr/>
          </p:nvSpPr>
          <p:spPr bwMode="auto">
            <a:xfrm flipH="1">
              <a:off x="1242" y="2112"/>
              <a:ext cx="216" cy="816"/>
            </a:xfrm>
            <a:prstGeom prst="line">
              <a:avLst/>
            </a:prstGeom>
            <a:noFill/>
            <a:ln w="508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39" name="Rectangle 14"/>
            <p:cNvSpPr>
              <a:spLocks noChangeArrowheads="1"/>
            </p:cNvSpPr>
            <p:nvPr/>
          </p:nvSpPr>
          <p:spPr bwMode="auto">
            <a:xfrm rot="19740000">
              <a:off x="1145" y="2297"/>
              <a:ext cx="25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0000"/>
                  </a:solidFill>
                  <a:effectLst/>
                  <a:uLnTx/>
                  <a:uFillTx/>
                  <a:latin typeface="Arial" pitchFamily="34" charset="0"/>
                </a:rPr>
                <a:t>)))))))))))))))))))))))))))))))))</a:t>
              </a:r>
            </a:p>
          </p:txBody>
        </p:sp>
        <p:sp>
          <p:nvSpPr>
            <p:cNvPr id="40" name="Rectangle 15"/>
            <p:cNvSpPr>
              <a:spLocks noChangeArrowheads="1"/>
            </p:cNvSpPr>
            <p:nvPr/>
          </p:nvSpPr>
          <p:spPr bwMode="auto">
            <a:xfrm>
              <a:off x="686" y="2275"/>
              <a:ext cx="21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rPr>
                <a:t>2. Mounted onto cow’s rump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rPr>
                <a:t>using a patch and adhesive</a:t>
              </a:r>
            </a:p>
          </p:txBody>
        </p:sp>
        <p:grpSp>
          <p:nvGrpSpPr>
            <p:cNvPr id="41" name="Group 16"/>
            <p:cNvGrpSpPr>
              <a:grpSpLocks/>
            </p:cNvGrpSpPr>
            <p:nvPr/>
          </p:nvGrpSpPr>
          <p:grpSpPr bwMode="auto">
            <a:xfrm>
              <a:off x="3838" y="1492"/>
              <a:ext cx="1342" cy="1432"/>
              <a:chOff x="3838" y="1492"/>
              <a:chExt cx="1342" cy="1432"/>
            </a:xfrm>
          </p:grpSpPr>
          <p:sp>
            <p:nvSpPr>
              <p:cNvPr id="52" name="AutoShape 17"/>
              <p:cNvSpPr>
                <a:spLocks noChangeArrowheads="1"/>
              </p:cNvSpPr>
              <p:nvPr/>
            </p:nvSpPr>
            <p:spPr bwMode="auto">
              <a:xfrm>
                <a:off x="3838" y="1492"/>
                <a:ext cx="1342" cy="376"/>
              </a:xfrm>
              <a:prstGeom prst="cube">
                <a:avLst>
                  <a:gd name="adj" fmla="val 24995"/>
                </a:avLst>
              </a:prstGeom>
              <a:solidFill>
                <a:srgbClr val="BBE0E3"/>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53" name="Rectangle 18"/>
              <p:cNvSpPr>
                <a:spLocks noChangeArrowheads="1"/>
              </p:cNvSpPr>
              <p:nvPr/>
            </p:nvSpPr>
            <p:spPr bwMode="auto">
              <a:xfrm>
                <a:off x="4324" y="1876"/>
                <a:ext cx="154" cy="1048"/>
              </a:xfrm>
              <a:prstGeom prst="rect">
                <a:avLst/>
              </a:prstGeom>
              <a:solidFill>
                <a:srgbClr val="8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grpSp>
        <p:graphicFrame>
          <p:nvGraphicFramePr>
            <p:cNvPr id="42" name="Object 19"/>
            <p:cNvGraphicFramePr>
              <a:graphicFrameLocks/>
            </p:cNvGraphicFramePr>
            <p:nvPr/>
          </p:nvGraphicFramePr>
          <p:xfrm>
            <a:off x="4487" y="2751"/>
            <a:ext cx="1488" cy="1263"/>
          </p:xfrm>
          <a:graphic>
            <a:graphicData uri="http://schemas.openxmlformats.org/presentationml/2006/ole">
              <mc:AlternateContent xmlns:mc="http://schemas.openxmlformats.org/markup-compatibility/2006">
                <mc:Choice xmlns:v="urn:schemas-microsoft-com:vml" Requires="v">
                  <p:oleObj spid="_x0000_s2059" name="Clip" r:id="rId5" imgW="4439880" imgH="3768480" progId="MS_ClipArt_Gallery.2">
                    <p:embed/>
                  </p:oleObj>
                </mc:Choice>
                <mc:Fallback>
                  <p:oleObj name="Clip" r:id="rId5" imgW="4439880" imgH="376848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 y="2751"/>
                          <a:ext cx="1488" cy="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Freeform 20"/>
            <p:cNvSpPr>
              <a:spLocks/>
            </p:cNvSpPr>
            <p:nvPr/>
          </p:nvSpPr>
          <p:spPr bwMode="auto">
            <a:xfrm>
              <a:off x="4752" y="1872"/>
              <a:ext cx="546" cy="1585"/>
            </a:xfrm>
            <a:custGeom>
              <a:avLst/>
              <a:gdLst>
                <a:gd name="T0" fmla="*/ 0 w 546"/>
                <a:gd name="T1" fmla="*/ 0 h 1585"/>
                <a:gd name="T2" fmla="*/ 10 w 546"/>
                <a:gd name="T3" fmla="*/ 40 h 1585"/>
                <a:gd name="T4" fmla="*/ 41 w 546"/>
                <a:gd name="T5" fmla="*/ 88 h 1585"/>
                <a:gd name="T6" fmla="*/ 73 w 546"/>
                <a:gd name="T7" fmla="*/ 136 h 1585"/>
                <a:gd name="T8" fmla="*/ 120 w 546"/>
                <a:gd name="T9" fmla="*/ 172 h 1585"/>
                <a:gd name="T10" fmla="*/ 152 w 546"/>
                <a:gd name="T11" fmla="*/ 208 h 1585"/>
                <a:gd name="T12" fmla="*/ 199 w 546"/>
                <a:gd name="T13" fmla="*/ 233 h 1585"/>
                <a:gd name="T14" fmla="*/ 230 w 546"/>
                <a:gd name="T15" fmla="*/ 269 h 1585"/>
                <a:gd name="T16" fmla="*/ 278 w 546"/>
                <a:gd name="T17" fmla="*/ 305 h 1585"/>
                <a:gd name="T18" fmla="*/ 325 w 546"/>
                <a:gd name="T19" fmla="*/ 317 h 1585"/>
                <a:gd name="T20" fmla="*/ 355 w 546"/>
                <a:gd name="T21" fmla="*/ 354 h 1585"/>
                <a:gd name="T22" fmla="*/ 403 w 546"/>
                <a:gd name="T23" fmla="*/ 377 h 1585"/>
                <a:gd name="T24" fmla="*/ 450 w 546"/>
                <a:gd name="T25" fmla="*/ 413 h 1585"/>
                <a:gd name="T26" fmla="*/ 481 w 546"/>
                <a:gd name="T27" fmla="*/ 450 h 1585"/>
                <a:gd name="T28" fmla="*/ 513 w 546"/>
                <a:gd name="T29" fmla="*/ 486 h 1585"/>
                <a:gd name="T30" fmla="*/ 529 w 546"/>
                <a:gd name="T31" fmla="*/ 522 h 1585"/>
                <a:gd name="T32" fmla="*/ 545 w 546"/>
                <a:gd name="T33" fmla="*/ 559 h 1585"/>
                <a:gd name="T34" fmla="*/ 545 w 546"/>
                <a:gd name="T35" fmla="*/ 595 h 1585"/>
                <a:gd name="T36" fmla="*/ 545 w 546"/>
                <a:gd name="T37" fmla="*/ 642 h 1585"/>
                <a:gd name="T38" fmla="*/ 529 w 546"/>
                <a:gd name="T39" fmla="*/ 679 h 1585"/>
                <a:gd name="T40" fmla="*/ 513 w 546"/>
                <a:gd name="T41" fmla="*/ 715 h 1585"/>
                <a:gd name="T42" fmla="*/ 481 w 546"/>
                <a:gd name="T43" fmla="*/ 751 h 1585"/>
                <a:gd name="T44" fmla="*/ 434 w 546"/>
                <a:gd name="T45" fmla="*/ 788 h 1585"/>
                <a:gd name="T46" fmla="*/ 387 w 546"/>
                <a:gd name="T47" fmla="*/ 824 h 1585"/>
                <a:gd name="T48" fmla="*/ 341 w 546"/>
                <a:gd name="T49" fmla="*/ 860 h 1585"/>
                <a:gd name="T50" fmla="*/ 293 w 546"/>
                <a:gd name="T51" fmla="*/ 885 h 1585"/>
                <a:gd name="T52" fmla="*/ 246 w 546"/>
                <a:gd name="T53" fmla="*/ 920 h 1585"/>
                <a:gd name="T54" fmla="*/ 215 w 546"/>
                <a:gd name="T55" fmla="*/ 956 h 1585"/>
                <a:gd name="T56" fmla="*/ 167 w 546"/>
                <a:gd name="T57" fmla="*/ 980 h 1585"/>
                <a:gd name="T58" fmla="*/ 136 w 546"/>
                <a:gd name="T59" fmla="*/ 1017 h 1585"/>
                <a:gd name="T60" fmla="*/ 104 w 546"/>
                <a:gd name="T61" fmla="*/ 1053 h 1585"/>
                <a:gd name="T62" fmla="*/ 88 w 546"/>
                <a:gd name="T63" fmla="*/ 1089 h 1585"/>
                <a:gd name="T64" fmla="*/ 57 w 546"/>
                <a:gd name="T65" fmla="*/ 1126 h 1585"/>
                <a:gd name="T66" fmla="*/ 41 w 546"/>
                <a:gd name="T67" fmla="*/ 1173 h 1585"/>
                <a:gd name="T68" fmla="*/ 41 w 546"/>
                <a:gd name="T69" fmla="*/ 1210 h 1585"/>
                <a:gd name="T70" fmla="*/ 41 w 546"/>
                <a:gd name="T71" fmla="*/ 1246 h 1585"/>
                <a:gd name="T72" fmla="*/ 41 w 546"/>
                <a:gd name="T73" fmla="*/ 1282 h 1585"/>
                <a:gd name="T74" fmla="*/ 41 w 546"/>
                <a:gd name="T75" fmla="*/ 1319 h 1585"/>
                <a:gd name="T76" fmla="*/ 41 w 546"/>
                <a:gd name="T77" fmla="*/ 1355 h 1585"/>
                <a:gd name="T78" fmla="*/ 41 w 546"/>
                <a:gd name="T79" fmla="*/ 1391 h 1585"/>
                <a:gd name="T80" fmla="*/ 41 w 546"/>
                <a:gd name="T81" fmla="*/ 1439 h 1585"/>
                <a:gd name="T82" fmla="*/ 57 w 546"/>
                <a:gd name="T83" fmla="*/ 1475 h 1585"/>
                <a:gd name="T84" fmla="*/ 73 w 546"/>
                <a:gd name="T85" fmla="*/ 1511 h 1585"/>
                <a:gd name="T86" fmla="*/ 88 w 546"/>
                <a:gd name="T87" fmla="*/ 1548 h 1585"/>
                <a:gd name="T88" fmla="*/ 120 w 546"/>
                <a:gd name="T89" fmla="*/ 1584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6" h="1585">
                  <a:moveTo>
                    <a:pt x="0" y="0"/>
                  </a:moveTo>
                  <a:lnTo>
                    <a:pt x="10" y="40"/>
                  </a:lnTo>
                  <a:lnTo>
                    <a:pt x="41" y="88"/>
                  </a:lnTo>
                  <a:lnTo>
                    <a:pt x="73" y="136"/>
                  </a:lnTo>
                  <a:lnTo>
                    <a:pt x="120" y="172"/>
                  </a:lnTo>
                  <a:lnTo>
                    <a:pt x="152" y="208"/>
                  </a:lnTo>
                  <a:lnTo>
                    <a:pt x="199" y="233"/>
                  </a:lnTo>
                  <a:lnTo>
                    <a:pt x="230" y="269"/>
                  </a:lnTo>
                  <a:lnTo>
                    <a:pt x="278" y="305"/>
                  </a:lnTo>
                  <a:lnTo>
                    <a:pt x="325" y="317"/>
                  </a:lnTo>
                  <a:lnTo>
                    <a:pt x="355" y="354"/>
                  </a:lnTo>
                  <a:lnTo>
                    <a:pt x="403" y="377"/>
                  </a:lnTo>
                  <a:lnTo>
                    <a:pt x="450" y="413"/>
                  </a:lnTo>
                  <a:lnTo>
                    <a:pt x="481" y="450"/>
                  </a:lnTo>
                  <a:lnTo>
                    <a:pt x="513" y="486"/>
                  </a:lnTo>
                  <a:lnTo>
                    <a:pt x="529" y="522"/>
                  </a:lnTo>
                  <a:lnTo>
                    <a:pt x="545" y="559"/>
                  </a:lnTo>
                  <a:lnTo>
                    <a:pt x="545" y="595"/>
                  </a:lnTo>
                  <a:lnTo>
                    <a:pt x="545" y="642"/>
                  </a:lnTo>
                  <a:lnTo>
                    <a:pt x="529" y="679"/>
                  </a:lnTo>
                  <a:lnTo>
                    <a:pt x="513" y="715"/>
                  </a:lnTo>
                  <a:lnTo>
                    <a:pt x="481" y="751"/>
                  </a:lnTo>
                  <a:lnTo>
                    <a:pt x="434" y="788"/>
                  </a:lnTo>
                  <a:lnTo>
                    <a:pt x="387" y="824"/>
                  </a:lnTo>
                  <a:lnTo>
                    <a:pt x="341" y="860"/>
                  </a:lnTo>
                  <a:lnTo>
                    <a:pt x="293" y="885"/>
                  </a:lnTo>
                  <a:lnTo>
                    <a:pt x="246" y="920"/>
                  </a:lnTo>
                  <a:lnTo>
                    <a:pt x="215" y="956"/>
                  </a:lnTo>
                  <a:lnTo>
                    <a:pt x="167" y="980"/>
                  </a:lnTo>
                  <a:lnTo>
                    <a:pt x="136" y="1017"/>
                  </a:lnTo>
                  <a:lnTo>
                    <a:pt x="104" y="1053"/>
                  </a:lnTo>
                  <a:lnTo>
                    <a:pt x="88" y="1089"/>
                  </a:lnTo>
                  <a:lnTo>
                    <a:pt x="57" y="1126"/>
                  </a:lnTo>
                  <a:lnTo>
                    <a:pt x="41" y="1173"/>
                  </a:lnTo>
                  <a:lnTo>
                    <a:pt x="41" y="1210"/>
                  </a:lnTo>
                  <a:lnTo>
                    <a:pt x="41" y="1246"/>
                  </a:lnTo>
                  <a:lnTo>
                    <a:pt x="41" y="1282"/>
                  </a:lnTo>
                  <a:lnTo>
                    <a:pt x="41" y="1319"/>
                  </a:lnTo>
                  <a:lnTo>
                    <a:pt x="41" y="1355"/>
                  </a:lnTo>
                  <a:lnTo>
                    <a:pt x="41" y="1391"/>
                  </a:lnTo>
                  <a:lnTo>
                    <a:pt x="41" y="1439"/>
                  </a:lnTo>
                  <a:lnTo>
                    <a:pt x="57" y="1475"/>
                  </a:lnTo>
                  <a:lnTo>
                    <a:pt x="73" y="1511"/>
                  </a:lnTo>
                  <a:lnTo>
                    <a:pt x="88" y="1548"/>
                  </a:lnTo>
                  <a:lnTo>
                    <a:pt x="120" y="1584"/>
                  </a:lnTo>
                </a:path>
              </a:pathLst>
            </a:custGeom>
            <a:noFill/>
            <a:ln w="50800" cap="rnd" cmpd="sng">
              <a:solidFill>
                <a:srgbClr val="FAFD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grpSp>
          <p:nvGrpSpPr>
            <p:cNvPr id="44" name="Group 21"/>
            <p:cNvGrpSpPr>
              <a:grpSpLocks/>
            </p:cNvGrpSpPr>
            <p:nvPr/>
          </p:nvGrpSpPr>
          <p:grpSpPr bwMode="auto">
            <a:xfrm>
              <a:off x="1084" y="3028"/>
              <a:ext cx="262" cy="136"/>
              <a:chOff x="1084" y="3028"/>
              <a:chExt cx="262" cy="136"/>
            </a:xfrm>
          </p:grpSpPr>
          <p:sp>
            <p:nvSpPr>
              <p:cNvPr id="49" name="AutoShape 22"/>
              <p:cNvSpPr>
                <a:spLocks noChangeArrowheads="1"/>
              </p:cNvSpPr>
              <p:nvPr/>
            </p:nvSpPr>
            <p:spPr bwMode="auto">
              <a:xfrm>
                <a:off x="1084" y="3028"/>
                <a:ext cx="262" cy="136"/>
              </a:xfrm>
              <a:prstGeom prst="roundRect">
                <a:avLst>
                  <a:gd name="adj" fmla="val 12495"/>
                </a:avLst>
              </a:prstGeom>
              <a:solidFill>
                <a:srgbClr val="BBE0E3"/>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50" name="Rectangle 23"/>
              <p:cNvSpPr>
                <a:spLocks noChangeArrowheads="1"/>
              </p:cNvSpPr>
              <p:nvPr/>
            </p:nvSpPr>
            <p:spPr bwMode="auto">
              <a:xfrm>
                <a:off x="1127" y="3057"/>
                <a:ext cx="176" cy="78"/>
              </a:xfrm>
              <a:prstGeom prst="rect">
                <a:avLst/>
              </a:prstGeom>
              <a:solidFill>
                <a:srgbClr val="FA598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sp>
            <p:nvSpPr>
              <p:cNvPr id="51" name="AutoShape 24"/>
              <p:cNvSpPr>
                <a:spLocks noChangeArrowheads="1"/>
              </p:cNvSpPr>
              <p:nvPr/>
            </p:nvSpPr>
            <p:spPr bwMode="auto">
              <a:xfrm>
                <a:off x="1240" y="3086"/>
                <a:ext cx="35" cy="20"/>
              </a:xfrm>
              <a:prstGeom prst="octagon">
                <a:avLst>
                  <a:gd name="adj" fmla="val 29282"/>
                </a:avLst>
              </a:prstGeom>
              <a:solidFill>
                <a:srgbClr val="FAFD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smtClean="0">
                  <a:ln>
                    <a:noFill/>
                  </a:ln>
                  <a:solidFill>
                    <a:sysClr val="windowText" lastClr="000000"/>
                  </a:solidFill>
                  <a:effectLst/>
                  <a:uLnTx/>
                  <a:uFillTx/>
                </a:endParaRPr>
              </a:p>
            </p:txBody>
          </p:sp>
        </p:grpSp>
        <p:sp>
          <p:nvSpPr>
            <p:cNvPr id="45" name="Rectangle 25"/>
            <p:cNvSpPr>
              <a:spLocks noChangeArrowheads="1"/>
            </p:cNvSpPr>
            <p:nvPr/>
          </p:nvSpPr>
          <p:spPr bwMode="auto">
            <a:xfrm>
              <a:off x="3325" y="1028"/>
              <a:ext cx="274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pitchFamily="34" charset="0"/>
                </a:rPr>
                <a:t>3. The receiver accepts the mounting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pitchFamily="34" charset="0"/>
                </a:rPr>
                <a:t> activity signal from the transmitter</a:t>
              </a:r>
            </a:p>
          </p:txBody>
        </p:sp>
        <p:sp>
          <p:nvSpPr>
            <p:cNvPr id="46" name="Rectangle 26"/>
            <p:cNvSpPr>
              <a:spLocks noChangeArrowheads="1"/>
            </p:cNvSpPr>
            <p:nvPr/>
          </p:nvSpPr>
          <p:spPr bwMode="auto">
            <a:xfrm>
              <a:off x="3992" y="1594"/>
              <a:ext cx="10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0" i="1" u="none" strike="noStrike" kern="0" cap="none" spc="0" normalizeH="0" baseline="0" noProof="0" smtClean="0">
                  <a:ln>
                    <a:noFill/>
                  </a:ln>
                  <a:solidFill>
                    <a:srgbClr val="000000"/>
                  </a:solidFill>
                  <a:effectLst/>
                  <a:uLnTx/>
                  <a:uFillTx/>
                  <a:latin typeface="Arial" pitchFamily="34" charset="0"/>
                </a:rPr>
                <a:t>Receiver</a:t>
              </a:r>
            </a:p>
          </p:txBody>
        </p:sp>
        <p:sp>
          <p:nvSpPr>
            <p:cNvPr id="47" name="Rectangle 27"/>
            <p:cNvSpPr>
              <a:spLocks noChangeArrowheads="1"/>
            </p:cNvSpPr>
            <p:nvPr/>
          </p:nvSpPr>
          <p:spPr bwMode="auto">
            <a:xfrm>
              <a:off x="2388" y="3283"/>
              <a:ext cx="224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pitchFamily="34" charset="0"/>
                </a:rPr>
                <a:t>4. Information is transferred to</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pitchFamily="34" charset="0"/>
                </a:rPr>
                <a:t>computer for processing by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pitchFamily="34" charset="0"/>
                </a:rPr>
                <a:t>HeatWatch software.</a:t>
              </a:r>
            </a:p>
          </p:txBody>
        </p:sp>
        <p:sp>
          <p:nvSpPr>
            <p:cNvPr id="48" name="Rectangle 28"/>
            <p:cNvSpPr>
              <a:spLocks noChangeArrowheads="1"/>
            </p:cNvSpPr>
            <p:nvPr/>
          </p:nvSpPr>
          <p:spPr bwMode="auto">
            <a:xfrm rot="19800000">
              <a:off x="2161" y="1811"/>
              <a:ext cx="14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Arial" pitchFamily="34" charset="0"/>
                </a:rPr>
                <a:t>~1/2 mile range</a:t>
              </a:r>
            </a:p>
          </p:txBody>
        </p:sp>
      </p:grpSp>
    </p:spTree>
    <p:extLst>
      <p:ext uri="{BB962C8B-B14F-4D97-AF65-F5344CB8AC3E}">
        <p14:creationId xmlns:p14="http://schemas.microsoft.com/office/powerpoint/2010/main" val="312016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pPr algn="l"/>
            <a:r>
              <a:rPr lang="en-US" dirty="0" smtClean="0">
                <a:solidFill>
                  <a:srgbClr val="FF0000"/>
                </a:solidFill>
              </a:rPr>
              <a:t>B- non visual aids </a:t>
            </a:r>
            <a:endParaRPr lang="ar-IQ" dirty="0">
              <a:solidFill>
                <a:srgbClr val="FF0000"/>
              </a:solidFill>
            </a:endParaRPr>
          </a:p>
        </p:txBody>
      </p:sp>
      <p:sp>
        <p:nvSpPr>
          <p:cNvPr id="3" name="عنصر نائب للمحتوى 2"/>
          <p:cNvSpPr>
            <a:spLocks noGrp="1"/>
          </p:cNvSpPr>
          <p:nvPr>
            <p:ph idx="1"/>
          </p:nvPr>
        </p:nvSpPr>
        <p:spPr>
          <a:xfrm>
            <a:off x="251520" y="836712"/>
            <a:ext cx="8712968" cy="5904656"/>
          </a:xfrm>
        </p:spPr>
        <p:txBody>
          <a:bodyPr>
            <a:normAutofit fontScale="92500" lnSpcReduction="10000"/>
          </a:bodyPr>
          <a:lstStyle/>
          <a:p>
            <a:pPr marL="0" indent="0" algn="l" rtl="0">
              <a:buNone/>
            </a:pPr>
            <a:r>
              <a:rPr lang="en-US" sz="2800" b="1" dirty="0" smtClean="0"/>
              <a:t>1- Cervical vagina mucus</a:t>
            </a:r>
          </a:p>
          <a:p>
            <a:pPr marL="0" indent="0" algn="l" rtl="0">
              <a:buNone/>
            </a:pPr>
            <a:r>
              <a:rPr lang="en-US" sz="2800" dirty="0" smtClean="0"/>
              <a:t>    A- Viscosity (decrease)    </a:t>
            </a:r>
          </a:p>
          <a:p>
            <a:pPr marL="0" indent="0" algn="l" rtl="0">
              <a:buNone/>
            </a:pPr>
            <a:r>
              <a:rPr lang="en-US" sz="2800" dirty="0" smtClean="0"/>
              <a:t>    B- </a:t>
            </a:r>
            <a:r>
              <a:rPr lang="en-US" sz="2800" dirty="0" err="1" smtClean="0"/>
              <a:t>Ferning</a:t>
            </a:r>
            <a:r>
              <a:rPr lang="en-US" sz="2800" dirty="0" smtClean="0"/>
              <a:t>( </a:t>
            </a:r>
            <a:r>
              <a:rPr lang="en-US" sz="2800" dirty="0" err="1" smtClean="0"/>
              <a:t>ferning</a:t>
            </a:r>
            <a:r>
              <a:rPr lang="en-US" sz="2800" dirty="0" smtClean="0"/>
              <a:t> pattern –Crystallization -ARBORIZATION )</a:t>
            </a:r>
          </a:p>
          <a:p>
            <a:pPr marL="0" indent="0" algn="l" rtl="0">
              <a:buNone/>
            </a:pPr>
            <a:r>
              <a:rPr lang="en-US" sz="2800" dirty="0" smtClean="0"/>
              <a:t>    C -Biochemical change (glucose increase  )</a:t>
            </a:r>
          </a:p>
          <a:p>
            <a:pPr marL="0" indent="0" algn="l" rtl="0">
              <a:buNone/>
            </a:pPr>
            <a:r>
              <a:rPr lang="en-US" sz="2800" b="1" dirty="0" smtClean="0"/>
              <a:t>2- vaginal change</a:t>
            </a:r>
          </a:p>
          <a:p>
            <a:pPr marL="0" indent="0" algn="l" rtl="0">
              <a:buNone/>
            </a:pPr>
            <a:r>
              <a:rPr lang="en-US" sz="2800" dirty="0" smtClean="0"/>
              <a:t>    A- ph  decrease </a:t>
            </a:r>
          </a:p>
          <a:p>
            <a:pPr marL="0" indent="0" algn="l" rtl="0">
              <a:buNone/>
            </a:pPr>
            <a:r>
              <a:rPr lang="en-US" sz="2800" dirty="0" smtClean="0"/>
              <a:t>    B- Electrical resistance cytology decrease</a:t>
            </a:r>
          </a:p>
          <a:p>
            <a:pPr marL="0" indent="0" algn="l" rtl="0">
              <a:buNone/>
            </a:pPr>
            <a:r>
              <a:rPr lang="en-US" sz="2800" dirty="0" smtClean="0"/>
              <a:t>    C- Thermal conductivity  increase</a:t>
            </a:r>
          </a:p>
          <a:p>
            <a:pPr marL="0" indent="0" algn="l" rtl="0">
              <a:buNone/>
            </a:pPr>
            <a:r>
              <a:rPr lang="en-US" sz="2800" dirty="0" smtClean="0"/>
              <a:t>    D- Vaginal biopsy </a:t>
            </a:r>
          </a:p>
          <a:p>
            <a:pPr marL="0" indent="0" algn="l" rtl="0">
              <a:buNone/>
            </a:pPr>
            <a:r>
              <a:rPr lang="en-US" sz="2800" b="1" dirty="0" smtClean="0"/>
              <a:t>3-  Hormonal changes in blood and urine ( estrogen ,progesterone)</a:t>
            </a:r>
          </a:p>
          <a:p>
            <a:pPr marL="0" lvl="0" indent="0" algn="l" rtl="0">
              <a:buNone/>
            </a:pPr>
            <a:r>
              <a:rPr lang="en-US" sz="2800" b="1" dirty="0" smtClean="0">
                <a:solidFill>
                  <a:prstClr val="black"/>
                </a:solidFill>
              </a:rPr>
              <a:t>4 -rectal </a:t>
            </a:r>
            <a:r>
              <a:rPr lang="en-US" sz="2800" b="1" dirty="0">
                <a:solidFill>
                  <a:prstClr val="black"/>
                </a:solidFill>
              </a:rPr>
              <a:t>palpation to predict estrus</a:t>
            </a:r>
          </a:p>
          <a:p>
            <a:pPr marL="0" indent="0" algn="l" rtl="0">
              <a:buNone/>
            </a:pPr>
            <a:r>
              <a:rPr lang="en-US" sz="2800" b="1" dirty="0" smtClean="0"/>
              <a:t>5 - estrus synchronization </a:t>
            </a:r>
          </a:p>
          <a:p>
            <a:pPr marL="0" indent="0" algn="l" rtl="0">
              <a:buNone/>
            </a:pPr>
            <a:endParaRPr lang="en-US" sz="2800" dirty="0" smtClean="0"/>
          </a:p>
          <a:p>
            <a:pPr marL="0" indent="0" algn="l" rtl="0">
              <a:buNone/>
            </a:pPr>
            <a:endParaRPr lang="ar-IQ" b="1" dirty="0"/>
          </a:p>
        </p:txBody>
      </p:sp>
    </p:spTree>
    <p:extLst>
      <p:ext uri="{BB962C8B-B14F-4D97-AF65-F5344CB8AC3E}">
        <p14:creationId xmlns:p14="http://schemas.microsoft.com/office/powerpoint/2010/main" val="2433586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Estrus detection in mare</a:t>
            </a:r>
            <a:endParaRPr lang="ar-IQ" dirty="0"/>
          </a:p>
        </p:txBody>
      </p:sp>
      <p:pic>
        <p:nvPicPr>
          <p:cNvPr id="5" name="Picture 5" descr="C:\Users\emad\Videos\images (14) ‫‬.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556792"/>
            <a:ext cx="264989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emad\Videos\images (13)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149080"/>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emad\Videos\images (15) ‫‬.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629040"/>
            <a:ext cx="144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mad\Videos\images (16) ‫‬.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005064"/>
            <a:ext cx="2872568"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88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Estrous detection in ovine </a:t>
            </a:r>
            <a:endParaRPr lang="en-US" dirty="0"/>
          </a:p>
        </p:txBody>
      </p:sp>
      <p:pic>
        <p:nvPicPr>
          <p:cNvPr id="4098" name="Picture 2" descr="C:\Users\emad\Pictures\indexllll.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4058" y="1556792"/>
            <a:ext cx="327472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mad\Pictures\imagesmmmnnn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338000"/>
            <a:ext cx="384923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emad\Pictures\kkkkkkkkkkkkkkkk.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294964"/>
            <a:ext cx="4142463" cy="252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emad\Pictures\ffffffffffff.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556792"/>
            <a:ext cx="3333542"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00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Factors </a:t>
            </a:r>
            <a:r>
              <a:rPr lang="en-US" dirty="0">
                <a:solidFill>
                  <a:srgbClr val="FF0000"/>
                </a:solidFill>
              </a:rPr>
              <a:t>effect to estrus cycle</a:t>
            </a:r>
            <a:r>
              <a:rPr lang="ar-IQ" dirty="0"/>
              <a:t/>
            </a:r>
            <a:br>
              <a:rPr lang="ar-IQ" dirty="0"/>
            </a:br>
            <a:endParaRPr lang="ar-IQ" dirty="0"/>
          </a:p>
        </p:txBody>
      </p:sp>
      <p:sp>
        <p:nvSpPr>
          <p:cNvPr id="3" name="عنصر نائب للمحتوى 2"/>
          <p:cNvSpPr>
            <a:spLocks noGrp="1"/>
          </p:cNvSpPr>
          <p:nvPr>
            <p:ph idx="1"/>
          </p:nvPr>
        </p:nvSpPr>
        <p:spPr>
          <a:xfrm>
            <a:off x="457200" y="764704"/>
            <a:ext cx="8229600" cy="5976664"/>
          </a:xfrm>
        </p:spPr>
        <p:txBody>
          <a:bodyPr>
            <a:noAutofit/>
          </a:bodyPr>
          <a:lstStyle/>
          <a:p>
            <a:pPr algn="l" rtl="0"/>
            <a:r>
              <a:rPr lang="en-US" sz="2800" dirty="0" smtClean="0"/>
              <a:t>1-nutrition  (inactive ovaries)</a:t>
            </a:r>
          </a:p>
          <a:p>
            <a:pPr algn="l" rtl="0"/>
            <a:r>
              <a:rPr lang="en-US" sz="2800" dirty="0" smtClean="0"/>
              <a:t>2-season(long day and short day breeder )</a:t>
            </a:r>
          </a:p>
          <a:p>
            <a:pPr algn="l" rtl="0"/>
            <a:r>
              <a:rPr lang="en-US" sz="2800" dirty="0" smtClean="0"/>
              <a:t>3- lactation</a:t>
            </a:r>
          </a:p>
          <a:p>
            <a:pPr algn="l" rtl="0"/>
            <a:r>
              <a:rPr lang="en-US" sz="2800" dirty="0" smtClean="0"/>
              <a:t>4- age of animals</a:t>
            </a:r>
          </a:p>
          <a:p>
            <a:pPr algn="l" rtl="0"/>
            <a:r>
              <a:rPr lang="en-US" sz="2800" dirty="0" smtClean="0"/>
              <a:t>5-Disease uterine and cervix (</a:t>
            </a:r>
            <a:r>
              <a:rPr lang="en-US" sz="2800" dirty="0" err="1" smtClean="0"/>
              <a:t>endometritis</a:t>
            </a:r>
            <a:r>
              <a:rPr lang="en-US" sz="2800" dirty="0" smtClean="0"/>
              <a:t> , </a:t>
            </a:r>
            <a:r>
              <a:rPr lang="en-US" sz="2800" dirty="0" err="1" smtClean="0"/>
              <a:t>pyometra</a:t>
            </a:r>
            <a:r>
              <a:rPr lang="en-US" sz="2800" dirty="0" smtClean="0"/>
              <a:t> …….)</a:t>
            </a:r>
          </a:p>
          <a:p>
            <a:pPr algn="l" rtl="0"/>
            <a:r>
              <a:rPr lang="en-US" sz="2800" dirty="0" smtClean="0"/>
              <a:t>6- endocrine glands disorder (cystic ovary)</a:t>
            </a:r>
          </a:p>
          <a:p>
            <a:pPr algn="l" rtl="0"/>
            <a:r>
              <a:rPr lang="en-US" sz="2800" dirty="0" smtClean="0"/>
              <a:t>7- Temperature</a:t>
            </a:r>
          </a:p>
          <a:p>
            <a:pPr algn="l" rtl="0"/>
            <a:r>
              <a:rPr lang="en-US" sz="2800" dirty="0" smtClean="0"/>
              <a:t>8- animals transport </a:t>
            </a:r>
          </a:p>
          <a:p>
            <a:pPr algn="l" rtl="0"/>
            <a:r>
              <a:rPr lang="en-US" sz="2800" dirty="0" smtClean="0"/>
              <a:t>9- type of animals work</a:t>
            </a:r>
          </a:p>
          <a:p>
            <a:pPr algn="l" rtl="0"/>
            <a:r>
              <a:rPr lang="en-US" sz="2800" dirty="0" smtClean="0"/>
              <a:t>10 – general disease</a:t>
            </a:r>
          </a:p>
          <a:p>
            <a:pPr algn="l" rtl="0"/>
            <a:r>
              <a:rPr lang="en-US" sz="2800" dirty="0" smtClean="0"/>
              <a:t>11-  breed of animals</a:t>
            </a:r>
          </a:p>
          <a:p>
            <a:pPr marL="0" indent="0" algn="l" rtl="0">
              <a:buNone/>
            </a:pPr>
            <a:r>
              <a:rPr lang="en-US" sz="2800" dirty="0" smtClean="0"/>
              <a:t>   </a:t>
            </a:r>
          </a:p>
          <a:p>
            <a:pPr algn="l" rtl="0"/>
            <a:endParaRPr lang="ar-IQ" sz="2800" dirty="0"/>
          </a:p>
        </p:txBody>
      </p:sp>
    </p:spTree>
    <p:extLst>
      <p:ext uri="{BB962C8B-B14F-4D97-AF65-F5344CB8AC3E}">
        <p14:creationId xmlns:p14="http://schemas.microsoft.com/office/powerpoint/2010/main" val="34308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25835" cy="6624736"/>
          </a:xfrm>
        </p:spPr>
        <p:txBody>
          <a:bodyPr>
            <a:normAutofit/>
          </a:bodyPr>
          <a:lstStyle/>
          <a:p>
            <a:pPr algn="just" rtl="0"/>
            <a:r>
              <a:rPr lang="en-US" b="1" dirty="0"/>
              <a:t>Season –</a:t>
            </a:r>
            <a:r>
              <a:rPr lang="en-US" dirty="0"/>
              <a:t> Most studies have reported a depression in </a:t>
            </a:r>
            <a:r>
              <a:rPr lang="en-US" dirty="0" smtClean="0"/>
              <a:t>estrus expression </a:t>
            </a:r>
            <a:r>
              <a:rPr lang="en-US" dirty="0"/>
              <a:t>during extreme temperatures, either </a:t>
            </a:r>
            <a:r>
              <a:rPr lang="en-US" b="1" dirty="0"/>
              <a:t>hot or </a:t>
            </a:r>
            <a:r>
              <a:rPr lang="en-US" b="1" dirty="0" smtClean="0"/>
              <a:t>cold</a:t>
            </a:r>
            <a:r>
              <a:rPr lang="en-US" dirty="0" smtClean="0"/>
              <a:t>. The </a:t>
            </a:r>
            <a:r>
              <a:rPr lang="en-US" dirty="0"/>
              <a:t>inability to have a period of recovery from </a:t>
            </a:r>
            <a:r>
              <a:rPr lang="en-US" dirty="0" smtClean="0"/>
              <a:t>high temperatures </a:t>
            </a:r>
            <a:r>
              <a:rPr lang="en-US" dirty="0"/>
              <a:t>during the day has also been reported </a:t>
            </a:r>
            <a:r>
              <a:rPr lang="en-US" dirty="0" smtClean="0"/>
              <a:t>to negatively </a:t>
            </a:r>
            <a:r>
              <a:rPr lang="en-US" dirty="0"/>
              <a:t>affect estrus behavior. Heavy rain, strong </a:t>
            </a:r>
            <a:r>
              <a:rPr lang="en-US" dirty="0" smtClean="0"/>
              <a:t>wind, and </a:t>
            </a:r>
            <a:r>
              <a:rPr lang="en-US" dirty="0"/>
              <a:t>high humidity also reduce or suppress estrus behavior</a:t>
            </a:r>
            <a:r>
              <a:rPr lang="en-US" dirty="0" smtClean="0"/>
              <a:t>.</a:t>
            </a:r>
          </a:p>
          <a:p>
            <a:pPr algn="just" rtl="0"/>
            <a:r>
              <a:rPr lang="en-US" b="1" dirty="0"/>
              <a:t>Nutrition –</a:t>
            </a:r>
            <a:r>
              <a:rPr lang="en-US" dirty="0"/>
              <a:t> Loss of body reserves (negative energy </a:t>
            </a:r>
            <a:r>
              <a:rPr lang="en-US" dirty="0" smtClean="0"/>
              <a:t>balance) can </a:t>
            </a:r>
            <a:r>
              <a:rPr lang="en-US" dirty="0"/>
              <a:t>negatively affect estrus expression. The presence </a:t>
            </a:r>
            <a:r>
              <a:rPr lang="en-US" dirty="0" smtClean="0"/>
              <a:t>of </a:t>
            </a:r>
            <a:r>
              <a:rPr lang="en-US" dirty="0" err="1" smtClean="0"/>
              <a:t>mycotoxins</a:t>
            </a:r>
            <a:r>
              <a:rPr lang="en-US" dirty="0"/>
              <a:t>, especially </a:t>
            </a:r>
            <a:r>
              <a:rPr lang="en-US" dirty="0" err="1"/>
              <a:t>vomitoxin</a:t>
            </a:r>
            <a:r>
              <a:rPr lang="en-US" dirty="0"/>
              <a:t> and </a:t>
            </a:r>
            <a:r>
              <a:rPr lang="en-US" dirty="0" err="1"/>
              <a:t>zearalenone</a:t>
            </a:r>
            <a:r>
              <a:rPr lang="en-US" dirty="0"/>
              <a:t>, reduce </a:t>
            </a:r>
            <a:r>
              <a:rPr lang="en-US" dirty="0" smtClean="0"/>
              <a:t>or suppress </a:t>
            </a:r>
            <a:r>
              <a:rPr lang="en-US" dirty="0"/>
              <a:t>estrus expression.</a:t>
            </a:r>
            <a:endParaRPr lang="ar-IQ" dirty="0"/>
          </a:p>
        </p:txBody>
      </p:sp>
    </p:spTree>
    <p:extLst>
      <p:ext uri="{BB962C8B-B14F-4D97-AF65-F5344CB8AC3E}">
        <p14:creationId xmlns:p14="http://schemas.microsoft.com/office/powerpoint/2010/main" val="39345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25835" cy="6624736"/>
          </a:xfrm>
        </p:spPr>
        <p:txBody>
          <a:bodyPr>
            <a:normAutofit/>
          </a:bodyPr>
          <a:lstStyle/>
          <a:p>
            <a:pPr algn="l" rtl="0"/>
            <a:r>
              <a:rPr lang="en-US" b="1" dirty="0"/>
              <a:t>Housing –</a:t>
            </a:r>
            <a:r>
              <a:rPr lang="en-US" dirty="0"/>
              <a:t> The type of floor surface affects estrus </a:t>
            </a:r>
            <a:r>
              <a:rPr lang="en-US" dirty="0" smtClean="0"/>
              <a:t>behavior. Duration </a:t>
            </a:r>
            <a:r>
              <a:rPr lang="en-US" dirty="0"/>
              <a:t>of estrus and number of mounts were longer (</a:t>
            </a:r>
            <a:r>
              <a:rPr lang="en-US" dirty="0" smtClean="0"/>
              <a:t>13.8 versus </a:t>
            </a:r>
            <a:r>
              <a:rPr lang="en-US" dirty="0"/>
              <a:t>9.4 hours) and greater (7 versus 3.2 times) on </a:t>
            </a:r>
            <a:r>
              <a:rPr lang="en-US" dirty="0" smtClean="0"/>
              <a:t>dirt than </a:t>
            </a:r>
            <a:r>
              <a:rPr lang="en-US" dirty="0"/>
              <a:t>on concrete surfaces. Covering a concrete </a:t>
            </a:r>
            <a:r>
              <a:rPr lang="en-US" dirty="0" smtClean="0"/>
              <a:t>grooved floor </a:t>
            </a:r>
            <a:r>
              <a:rPr lang="en-US" dirty="0"/>
              <a:t>with perforated rubber mats improved the ability </a:t>
            </a:r>
            <a:r>
              <a:rPr lang="en-US" dirty="0" smtClean="0"/>
              <a:t>of cows </a:t>
            </a:r>
            <a:r>
              <a:rPr lang="en-US" dirty="0"/>
              <a:t>to express </a:t>
            </a:r>
            <a:r>
              <a:rPr lang="en-US" dirty="0" smtClean="0"/>
              <a:t>normal </a:t>
            </a:r>
            <a:r>
              <a:rPr lang="en-US" dirty="0"/>
              <a:t>behavior activity</a:t>
            </a:r>
            <a:r>
              <a:rPr lang="en-US" dirty="0" smtClean="0"/>
              <a:t>. </a:t>
            </a:r>
          </a:p>
          <a:p>
            <a:pPr algn="l" rtl="0"/>
            <a:r>
              <a:rPr lang="en-US" b="1" dirty="0"/>
              <a:t>Days in milk – </a:t>
            </a:r>
            <a:r>
              <a:rPr lang="en-US" dirty="0"/>
              <a:t>Silent heat (more correctly, silent ovulation</a:t>
            </a:r>
            <a:r>
              <a:rPr lang="en-US" dirty="0" smtClean="0"/>
              <a:t>), is </a:t>
            </a:r>
            <a:r>
              <a:rPr lang="en-US" dirty="0"/>
              <a:t>common at the first ovulation after calving. </a:t>
            </a:r>
            <a:r>
              <a:rPr lang="en-US" b="1" dirty="0" smtClean="0"/>
              <a:t>Progesterone released </a:t>
            </a:r>
            <a:r>
              <a:rPr lang="en-US" dirty="0"/>
              <a:t>from the corpus </a:t>
            </a:r>
            <a:r>
              <a:rPr lang="en-US" dirty="0" err="1"/>
              <a:t>luteum</a:t>
            </a:r>
            <a:r>
              <a:rPr lang="en-US" dirty="0"/>
              <a:t> (CL), formed after the </a:t>
            </a:r>
            <a:r>
              <a:rPr lang="en-US" dirty="0" smtClean="0"/>
              <a:t>silent ovulation</a:t>
            </a:r>
            <a:r>
              <a:rPr lang="en-US" dirty="0"/>
              <a:t>, appears to favor estrus expression during the </a:t>
            </a:r>
            <a:r>
              <a:rPr lang="en-US" dirty="0" smtClean="0"/>
              <a:t>next cycle</a:t>
            </a:r>
            <a:r>
              <a:rPr lang="en-US" dirty="0"/>
              <a:t>.</a:t>
            </a:r>
            <a:endParaRPr lang="ar-IQ" dirty="0"/>
          </a:p>
        </p:txBody>
      </p:sp>
    </p:spTree>
    <p:extLst>
      <p:ext uri="{BB962C8B-B14F-4D97-AF65-F5344CB8AC3E}">
        <p14:creationId xmlns:p14="http://schemas.microsoft.com/office/powerpoint/2010/main" val="1201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16632"/>
            <a:ext cx="8640960" cy="576065"/>
          </a:xfrm>
        </p:spPr>
        <p:txBody>
          <a:bodyPr>
            <a:normAutofit fontScale="90000"/>
          </a:bodyPr>
          <a:lstStyle/>
          <a:p>
            <a:r>
              <a:rPr lang="en-US" dirty="0" smtClean="0"/>
              <a:t>detection</a:t>
            </a:r>
            <a:r>
              <a:rPr lang="en-US" dirty="0">
                <a:solidFill>
                  <a:prstClr val="black"/>
                </a:solidFill>
              </a:rPr>
              <a:t> Estrous</a:t>
            </a:r>
            <a:r>
              <a:rPr lang="en-US" dirty="0" smtClean="0"/>
              <a:t> </a:t>
            </a:r>
            <a:endParaRPr lang="en-US" dirty="0"/>
          </a:p>
        </p:txBody>
      </p:sp>
      <p:sp>
        <p:nvSpPr>
          <p:cNvPr id="3" name="عنصر نائب للمحتوى 2"/>
          <p:cNvSpPr>
            <a:spLocks noGrp="1"/>
          </p:cNvSpPr>
          <p:nvPr>
            <p:ph idx="1"/>
          </p:nvPr>
        </p:nvSpPr>
        <p:spPr>
          <a:xfrm>
            <a:off x="179512" y="620688"/>
            <a:ext cx="8856984" cy="6120680"/>
          </a:xfrm>
        </p:spPr>
        <p:txBody>
          <a:bodyPr>
            <a:normAutofit/>
          </a:bodyPr>
          <a:lstStyle/>
          <a:p>
            <a:pPr marL="0" indent="0" algn="just" rtl="0">
              <a:buNone/>
            </a:pPr>
            <a:r>
              <a:rPr lang="en-US" sz="2400" b="1" dirty="0" smtClean="0">
                <a:solidFill>
                  <a:srgbClr val="FF0000"/>
                </a:solidFill>
                <a:latin typeface="Times New Roman" pitchFamily="18" charset="0"/>
                <a:cs typeface="Times New Roman" pitchFamily="18" charset="0"/>
              </a:rPr>
              <a:t>Detection of estrus </a:t>
            </a:r>
            <a:r>
              <a:rPr lang="en-US" sz="2000" b="1"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is one of the most critical components of a successful  breeding program. Accurate and consistent detection of estrus is necessary to ensure insemination occurs near the time of ovulation and to identify open females. Errors in detection of estrus reduce reproductive performance and   increase herd non-productive days</a:t>
            </a:r>
          </a:p>
          <a:p>
            <a:pPr marL="0" indent="0" algn="just" rtl="0">
              <a:buNone/>
            </a:pPr>
            <a:endParaRPr lang="en-US" sz="2000" b="1" dirty="0">
              <a:solidFill>
                <a:srgbClr val="FF0000"/>
              </a:solidFill>
              <a:latin typeface="Times New Roman" pitchFamily="18" charset="0"/>
              <a:cs typeface="Times New Roman" pitchFamily="18" charset="0"/>
            </a:endParaRPr>
          </a:p>
          <a:p>
            <a:pPr marL="0" indent="0" algn="just" rtl="0">
              <a:buNone/>
            </a:pPr>
            <a:r>
              <a:rPr lang="en-US" sz="2400" b="1" dirty="0" smtClean="0">
                <a:solidFill>
                  <a:srgbClr val="FF0000"/>
                </a:solidFill>
                <a:latin typeface="Times New Roman" pitchFamily="18" charset="0"/>
                <a:cs typeface="Times New Roman" pitchFamily="18" charset="0"/>
              </a:rPr>
              <a:t>Opens days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period stared from </a:t>
            </a:r>
            <a:r>
              <a:rPr lang="en-US" sz="2000" b="1" dirty="0" smtClean="0">
                <a:latin typeface="Times New Roman" pitchFamily="18" charset="0"/>
                <a:cs typeface="Times New Roman" pitchFamily="18" charset="0"/>
              </a:rPr>
              <a:t>parturition to fertilization (90-100 days) </a:t>
            </a:r>
            <a:r>
              <a:rPr lang="en-US" sz="2000" dirty="0" smtClean="0">
                <a:latin typeface="Times New Roman" pitchFamily="18" charset="0"/>
                <a:cs typeface="Times New Roman" pitchFamily="18" charset="0"/>
              </a:rPr>
              <a:t>Its composed of (uterine involution + estrous cycle )</a:t>
            </a:r>
          </a:p>
          <a:p>
            <a:pPr marL="0" indent="0" algn="just" rtl="0">
              <a:buNone/>
            </a:pPr>
            <a:r>
              <a:rPr lang="en-US" sz="2400" b="1" dirty="0" smtClean="0">
                <a:solidFill>
                  <a:srgbClr val="FF0000"/>
                </a:solidFill>
                <a:latin typeface="Times New Roman" pitchFamily="18" charset="0"/>
                <a:cs typeface="Times New Roman" pitchFamily="18" charset="0"/>
              </a:rPr>
              <a:t>Uterine involution </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return the anatomy and physiology of  uterus to after parturition (40-50 days)</a:t>
            </a:r>
          </a:p>
          <a:p>
            <a:pPr marL="0" indent="0" algn="l">
              <a:buNone/>
            </a:pPr>
            <a:r>
              <a:rPr lang="en-US" sz="2000" dirty="0" smtClean="0">
                <a:latin typeface="Times New Roman" pitchFamily="18" charset="0"/>
                <a:cs typeface="Times New Roman" pitchFamily="18" charset="0"/>
              </a:rPr>
              <a:t> </a:t>
            </a:r>
          </a:p>
          <a:p>
            <a:pPr marL="0" indent="0" algn="just" rtl="0">
              <a:buNone/>
            </a:pPr>
            <a:r>
              <a:rPr lang="en-US" sz="2400" b="1" dirty="0" smtClean="0">
                <a:solidFill>
                  <a:srgbClr val="FF0000"/>
                </a:solidFill>
                <a:latin typeface="Times New Roman" pitchFamily="18" charset="0"/>
                <a:cs typeface="Times New Roman" pitchFamily="18" charset="0"/>
              </a:rPr>
              <a:t>Calving intervals </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it’s the period stared from one </a:t>
            </a:r>
            <a:r>
              <a:rPr lang="en-US" sz="2000" b="1" dirty="0" smtClean="0">
                <a:latin typeface="Times New Roman" pitchFamily="18" charset="0"/>
                <a:cs typeface="Times New Roman" pitchFamily="18" charset="0"/>
              </a:rPr>
              <a:t>parturition</a:t>
            </a:r>
            <a:r>
              <a:rPr lang="en-US" sz="2000" dirty="0" smtClean="0">
                <a:latin typeface="Times New Roman" pitchFamily="18" charset="0"/>
                <a:cs typeface="Times New Roman" pitchFamily="18" charset="0"/>
              </a:rPr>
              <a:t> to other </a:t>
            </a:r>
            <a:r>
              <a:rPr lang="en-US" sz="2000" b="1" dirty="0" smtClean="0">
                <a:latin typeface="Times New Roman" pitchFamily="18" charset="0"/>
                <a:cs typeface="Times New Roman" pitchFamily="18" charset="0"/>
              </a:rPr>
              <a:t>parturition</a:t>
            </a:r>
            <a:r>
              <a:rPr lang="en-US" sz="2000" dirty="0" smtClean="0">
                <a:latin typeface="Times New Roman" pitchFamily="18" charset="0"/>
                <a:cs typeface="Times New Roman" pitchFamily="18" charset="0"/>
              </a:rPr>
              <a:t> (360</a:t>
            </a:r>
            <a:r>
              <a:rPr lang="en-US" sz="2000" dirty="0">
                <a:solidFill>
                  <a:prstClr val="black"/>
                </a:solidFill>
                <a:latin typeface="Times New Roman" pitchFamily="18" charset="0"/>
                <a:cs typeface="Times New Roman" pitchFamily="18" charset="0"/>
              </a:rPr>
              <a:t> days) its </a:t>
            </a:r>
            <a:r>
              <a:rPr lang="en-US" sz="2000" dirty="0" smtClean="0">
                <a:solidFill>
                  <a:prstClr val="black"/>
                </a:solidFill>
                <a:latin typeface="Times New Roman" pitchFamily="18" charset="0"/>
                <a:cs typeface="Times New Roman" pitchFamily="18" charset="0"/>
              </a:rPr>
              <a:t>composed of(open </a:t>
            </a:r>
            <a:r>
              <a:rPr lang="en-US" sz="2000" dirty="0">
                <a:solidFill>
                  <a:prstClr val="black"/>
                </a:solidFill>
                <a:latin typeface="Times New Roman" pitchFamily="18" charset="0"/>
                <a:cs typeface="Times New Roman" pitchFamily="18" charset="0"/>
              </a:rPr>
              <a:t>days +pregnant </a:t>
            </a:r>
            <a:r>
              <a:rPr lang="en-US" sz="2000" dirty="0" smtClean="0">
                <a:solidFill>
                  <a:prstClr val="black"/>
                </a:solidFill>
                <a:latin typeface="Times New Roman" pitchFamily="18" charset="0"/>
                <a:cs typeface="Times New Roman" pitchFamily="18" charset="0"/>
              </a:rPr>
              <a:t>time)</a:t>
            </a:r>
            <a:r>
              <a:rPr lang="en-US" sz="2000" dirty="0" smtClean="0">
                <a:latin typeface="Times New Roman" pitchFamily="18" charset="0"/>
                <a:cs typeface="Times New Roman" pitchFamily="18" charset="0"/>
              </a:rPr>
              <a:t> </a:t>
            </a:r>
          </a:p>
          <a:p>
            <a:pPr marL="0" indent="0" algn="l">
              <a:buNone/>
            </a:pPr>
            <a:endParaRPr lang="en-US" sz="2000" dirty="0" smtClean="0">
              <a:latin typeface="Times New Roman" pitchFamily="18" charset="0"/>
              <a:cs typeface="Times New Roman" pitchFamily="18" charset="0"/>
            </a:endParaRPr>
          </a:p>
          <a:p>
            <a:pPr marL="0" indent="0" algn="just" rtl="0">
              <a:buNone/>
            </a:pPr>
            <a:r>
              <a:rPr lang="en-US" sz="2400" b="1" dirty="0" smtClean="0">
                <a:solidFill>
                  <a:srgbClr val="FF0000"/>
                </a:solidFill>
                <a:latin typeface="Times New Roman" pitchFamily="18" charset="0"/>
                <a:cs typeface="Times New Roman" pitchFamily="18" charset="0"/>
              </a:rPr>
              <a:t>Repeat breeder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repeat the estrous cycle more three times after insemination but without  fertilization so require treatment)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6431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Important of estrous detection</a:t>
            </a:r>
            <a:endParaRPr lang="en-US"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1 – to decrease number of repeat breeder in cow </a:t>
            </a:r>
          </a:p>
          <a:p>
            <a:pPr algn="just" rtl="0"/>
            <a:r>
              <a:rPr lang="en-US" dirty="0" smtClean="0"/>
              <a:t> 2 – decrease number service per conception </a:t>
            </a:r>
          </a:p>
          <a:p>
            <a:pPr algn="just" rtl="0"/>
            <a:r>
              <a:rPr lang="en-US" dirty="0" smtClean="0"/>
              <a:t>3 – decrease number of open days </a:t>
            </a:r>
          </a:p>
          <a:p>
            <a:pPr algn="just" rtl="0"/>
            <a:r>
              <a:rPr lang="en-US" dirty="0" smtClean="0"/>
              <a:t>4 – decrease number of calving intervals </a:t>
            </a:r>
          </a:p>
          <a:p>
            <a:pPr algn="just" rtl="0"/>
            <a:r>
              <a:rPr lang="en-US" dirty="0" smtClean="0"/>
              <a:t>5 – decrease number of culling percentage due to reproductive reasons   </a:t>
            </a:r>
            <a:endParaRPr lang="en-US" dirty="0"/>
          </a:p>
        </p:txBody>
      </p:sp>
    </p:spTree>
    <p:extLst>
      <p:ext uri="{BB962C8B-B14F-4D97-AF65-F5344CB8AC3E}">
        <p14:creationId xmlns:p14="http://schemas.microsoft.com/office/powerpoint/2010/main" val="363341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Estrus detection to</a:t>
            </a:r>
            <a:endParaRPr lang="ar-IQ" dirty="0"/>
          </a:p>
        </p:txBody>
      </p:sp>
      <p:sp>
        <p:nvSpPr>
          <p:cNvPr id="3" name="عنصر نائب للمحتوى 2"/>
          <p:cNvSpPr>
            <a:spLocks noGrp="1"/>
          </p:cNvSpPr>
          <p:nvPr>
            <p:ph sz="half" idx="1"/>
          </p:nvPr>
        </p:nvSpPr>
        <p:spPr>
          <a:xfrm>
            <a:off x="457200" y="1772816"/>
            <a:ext cx="8291264" cy="4353347"/>
          </a:xfrm>
        </p:spPr>
        <p:txBody>
          <a:bodyPr/>
          <a:lstStyle/>
          <a:p>
            <a:pPr algn="l"/>
            <a:r>
              <a:rPr lang="en-US" dirty="0" smtClean="0">
                <a:solidFill>
                  <a:srgbClr val="FF0000"/>
                </a:solidFill>
              </a:rPr>
              <a:t>Decrease open days            decrease  calving interval</a:t>
            </a:r>
            <a:endParaRPr lang="ar-IQ"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84" y="2924944"/>
            <a:ext cx="3972805"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mad\Videos\images (4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924944"/>
            <a:ext cx="360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1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43000"/>
          </a:xfrm>
        </p:spPr>
        <p:txBody>
          <a:bodyPr/>
          <a:lstStyle/>
          <a:p>
            <a:r>
              <a:rPr lang="en-US" dirty="0" smtClean="0">
                <a:solidFill>
                  <a:srgbClr val="00B0F0"/>
                </a:solidFill>
              </a:rPr>
              <a:t>Estrus detection</a:t>
            </a:r>
            <a:endParaRPr lang="ar-IQ" dirty="0">
              <a:solidFill>
                <a:srgbClr val="00B0F0"/>
              </a:solidFill>
            </a:endParaRPr>
          </a:p>
        </p:txBody>
      </p:sp>
      <p:sp>
        <p:nvSpPr>
          <p:cNvPr id="3" name="عنصر نائب للمحتوى 2"/>
          <p:cNvSpPr>
            <a:spLocks noGrp="1"/>
          </p:cNvSpPr>
          <p:nvPr>
            <p:ph idx="1"/>
          </p:nvPr>
        </p:nvSpPr>
        <p:spPr>
          <a:xfrm>
            <a:off x="457200" y="1268760"/>
            <a:ext cx="8507288" cy="5256584"/>
          </a:xfrm>
        </p:spPr>
        <p:txBody>
          <a:bodyPr>
            <a:normAutofit/>
          </a:bodyPr>
          <a:lstStyle/>
          <a:p>
            <a:pPr algn="l" rtl="0"/>
            <a:r>
              <a:rPr lang="en-US" sz="3600" b="1" dirty="0" smtClean="0">
                <a:solidFill>
                  <a:srgbClr val="FF0000"/>
                </a:solidFill>
              </a:rPr>
              <a:t>A - Visual aids </a:t>
            </a:r>
          </a:p>
          <a:p>
            <a:pPr algn="l" rtl="0"/>
            <a:r>
              <a:rPr lang="en-US" sz="2400" dirty="0" smtClean="0"/>
              <a:t>1- herd man (owner)</a:t>
            </a:r>
          </a:p>
          <a:p>
            <a:pPr algn="l" rtl="0"/>
            <a:r>
              <a:rPr lang="en-US" sz="2400" dirty="0" smtClean="0"/>
              <a:t>2-video recording</a:t>
            </a:r>
          </a:p>
          <a:p>
            <a:pPr algn="l" rtl="0"/>
            <a:r>
              <a:rPr lang="en-US" sz="2400" dirty="0" smtClean="0"/>
              <a:t>3-sheep dogs (wolf dogs)</a:t>
            </a:r>
          </a:p>
          <a:p>
            <a:pPr algn="l" rtl="0"/>
            <a:r>
              <a:rPr lang="en-US" sz="2400" dirty="0" smtClean="0"/>
              <a:t>4- Teaser </a:t>
            </a:r>
          </a:p>
          <a:p>
            <a:pPr algn="l" rtl="0"/>
            <a:r>
              <a:rPr lang="en-US" sz="2400" dirty="0" smtClean="0"/>
              <a:t>A - culled cow (</a:t>
            </a:r>
            <a:r>
              <a:rPr lang="en-US" sz="2400" dirty="0" err="1" smtClean="0"/>
              <a:t>virilism</a:t>
            </a:r>
            <a:r>
              <a:rPr lang="en-US" sz="2400" dirty="0" smtClean="0"/>
              <a:t> )</a:t>
            </a:r>
          </a:p>
          <a:p>
            <a:pPr algn="l" rtl="0"/>
            <a:r>
              <a:rPr lang="en-US" sz="2400" dirty="0" smtClean="0"/>
              <a:t>B – bull ( vasectomy , penis deviation   , </a:t>
            </a:r>
            <a:r>
              <a:rPr lang="en-US" sz="2400" dirty="0" err="1" smtClean="0"/>
              <a:t>penectomy</a:t>
            </a:r>
            <a:r>
              <a:rPr lang="en-US" sz="2400" dirty="0" smtClean="0"/>
              <a:t> , </a:t>
            </a:r>
            <a:r>
              <a:rPr lang="en-US" sz="2400" dirty="0" err="1" smtClean="0"/>
              <a:t>epidily</a:t>
            </a:r>
            <a:r>
              <a:rPr lang="en-US" sz="2400" dirty="0" smtClean="0"/>
              <a:t> </a:t>
            </a:r>
            <a:r>
              <a:rPr lang="en-US" sz="2400" dirty="0" err="1" smtClean="0"/>
              <a:t>mectomy</a:t>
            </a:r>
            <a:r>
              <a:rPr lang="en-US" sz="2400" dirty="0" smtClean="0"/>
              <a:t> )</a:t>
            </a:r>
          </a:p>
          <a:p>
            <a:pPr algn="l" rtl="0"/>
            <a:r>
              <a:rPr lang="en-US" sz="2400" dirty="0" smtClean="0"/>
              <a:t>5- Tail paint</a:t>
            </a:r>
          </a:p>
          <a:p>
            <a:pPr algn="l" rtl="0"/>
            <a:r>
              <a:rPr lang="en-US" sz="2400" dirty="0" smtClean="0"/>
              <a:t>6- Chin bell </a:t>
            </a:r>
          </a:p>
          <a:p>
            <a:pPr algn="l" rtl="0"/>
            <a:r>
              <a:rPr lang="en-US" sz="2400" dirty="0" smtClean="0"/>
              <a:t>7- </a:t>
            </a:r>
            <a:r>
              <a:rPr lang="en-US" sz="2400" dirty="0" err="1" smtClean="0"/>
              <a:t>ovascan</a:t>
            </a:r>
            <a:endParaRPr lang="en-US" sz="2400" dirty="0" smtClean="0"/>
          </a:p>
          <a:p>
            <a:pPr algn="l" rtl="0"/>
            <a:endParaRPr lang="en-US" sz="2400" dirty="0" smtClean="0"/>
          </a:p>
          <a:p>
            <a:pPr algn="l" rtl="0"/>
            <a:endParaRPr lang="ar-IQ" sz="2400" dirty="0"/>
          </a:p>
        </p:txBody>
      </p:sp>
    </p:spTree>
    <p:extLst>
      <p:ext uri="{BB962C8B-B14F-4D97-AF65-F5344CB8AC3E}">
        <p14:creationId xmlns:p14="http://schemas.microsoft.com/office/powerpoint/2010/main" val="387096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otalTime>840</TotalTime>
  <Words>1123</Words>
  <Application>Microsoft Office PowerPoint</Application>
  <PresentationFormat>On-screen Show (4:3)</PresentationFormat>
  <Paragraphs>100</Paragraphs>
  <Slides>25</Slides>
  <Notes>0</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نسق Office</vt:lpstr>
      <vt:lpstr>Default Design</vt:lpstr>
      <vt:lpstr>1_نسق Office</vt:lpstr>
      <vt:lpstr>Clip</vt:lpstr>
      <vt:lpstr>Estrous Detection </vt:lpstr>
      <vt:lpstr>PowerPoint Presentation</vt:lpstr>
      <vt:lpstr>Factors effect to estrus cycle </vt:lpstr>
      <vt:lpstr>PowerPoint Presentation</vt:lpstr>
      <vt:lpstr>PowerPoint Presentation</vt:lpstr>
      <vt:lpstr>detection Estrous </vt:lpstr>
      <vt:lpstr>Important of estrous detection</vt:lpstr>
      <vt:lpstr>Estrus detection to</vt:lpstr>
      <vt:lpstr>Estrus detection</vt:lpstr>
      <vt:lpstr>Herd man(owner) to estrous detection</vt:lpstr>
      <vt:lpstr>PowerPoint Presentation</vt:lpstr>
      <vt:lpstr>Video recording to estrus detection</vt:lpstr>
      <vt:lpstr>Sheep dogs (wolf dogs) to estrus detection it smell pheromone from vaginal discharge  </vt:lpstr>
      <vt:lpstr>Preparation teaser to estrus detection</vt:lpstr>
      <vt:lpstr>Preparation teaser to estrus detection</vt:lpstr>
      <vt:lpstr>Tail paint to estrus detection</vt:lpstr>
      <vt:lpstr>You simply glue a detector onto the skin covering the tail bone of each cow. Glue is provided with the detectors. When a cow wearing a heatmount is mounted by a herdmate, constant pressure from the brisket of the mounting animal turns the detector red - bright enough to be seen from a distance. Three seconds of constant pressure is needed to release enough dye to turn the detector red identifying a true heat. This leaves a visible indication that th</vt:lpstr>
      <vt:lpstr>Chin - Ball to estrus detection</vt:lpstr>
      <vt:lpstr>Visual aids to estrus detection</vt:lpstr>
      <vt:lpstr>PowerPoint Presentation</vt:lpstr>
      <vt:lpstr>PowerPoint Presentation</vt:lpstr>
      <vt:lpstr>PowerPoint Presentation</vt:lpstr>
      <vt:lpstr>B- non visual aids </vt:lpstr>
      <vt:lpstr>Estrus detection in mare</vt:lpstr>
      <vt:lpstr>Estrous detection in ovine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emad</dc:creator>
  <cp:lastModifiedBy>DR.Ahmed Saker 2o1O</cp:lastModifiedBy>
  <cp:revision>68</cp:revision>
  <dcterms:created xsi:type="dcterms:W3CDTF">2013-10-24T16:29:15Z</dcterms:created>
  <dcterms:modified xsi:type="dcterms:W3CDTF">2016-11-23T07:03:52Z</dcterms:modified>
</cp:coreProperties>
</file>